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Helvetica World Bold" charset="1" panose="020B0800040000020004"/>
      <p:regular r:id="rId29"/>
    </p:embeddedFont>
    <p:embeddedFont>
      <p:font typeface="Canva Sans" charset="1" panose="020B0503030501040103"/>
      <p:regular r:id="rId30"/>
    </p:embeddedFont>
    <p:embeddedFont>
      <p:font typeface="Canva Sans Bold" charset="1" panose="020B0803030501040103"/>
      <p:regular r:id="rId31"/>
    </p:embeddedFont>
    <p:embeddedFont>
      <p:font typeface="Aileron Bold" charset="1" panose="00000800000000000000"/>
      <p:regular r:id="rId32"/>
    </p:embeddedFont>
    <p:embeddedFont>
      <p:font typeface="Aileron" charset="1" panose="00000500000000000000"/>
      <p:regular r:id="rId33"/>
    </p:embeddedFont>
    <p:embeddedFont>
      <p:font typeface="Arimo" charset="1" panose="020B0604020202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33443" y="3836002"/>
            <a:ext cx="6280205" cy="771704"/>
            <a:chOff x="0" y="0"/>
            <a:chExt cx="2003077" cy="2461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3077" cy="246136"/>
            </a:xfrm>
            <a:custGeom>
              <a:avLst/>
              <a:gdLst/>
              <a:ahLst/>
              <a:cxnLst/>
              <a:rect r="r" b="b" t="t" l="l"/>
              <a:pathLst>
                <a:path h="246136" w="2003077">
                  <a:moveTo>
                    <a:pt x="62870" y="0"/>
                  </a:moveTo>
                  <a:lnTo>
                    <a:pt x="1940207" y="0"/>
                  </a:lnTo>
                  <a:cubicBezTo>
                    <a:pt x="1974929" y="0"/>
                    <a:pt x="2003077" y="28148"/>
                    <a:pt x="2003077" y="62870"/>
                  </a:cubicBezTo>
                  <a:lnTo>
                    <a:pt x="2003077" y="183266"/>
                  </a:lnTo>
                  <a:cubicBezTo>
                    <a:pt x="2003077" y="199940"/>
                    <a:pt x="1996453" y="215931"/>
                    <a:pt x="1984663" y="227722"/>
                  </a:cubicBezTo>
                  <a:cubicBezTo>
                    <a:pt x="1972872" y="239512"/>
                    <a:pt x="1956881" y="246136"/>
                    <a:pt x="1940207" y="246136"/>
                  </a:cubicBezTo>
                  <a:lnTo>
                    <a:pt x="62870" y="246136"/>
                  </a:lnTo>
                  <a:cubicBezTo>
                    <a:pt x="46196" y="246136"/>
                    <a:pt x="30205" y="239512"/>
                    <a:pt x="18414" y="227722"/>
                  </a:cubicBezTo>
                  <a:cubicBezTo>
                    <a:pt x="6624" y="215931"/>
                    <a:pt x="0" y="199940"/>
                    <a:pt x="0" y="183266"/>
                  </a:cubicBezTo>
                  <a:lnTo>
                    <a:pt x="0" y="62870"/>
                  </a:lnTo>
                  <a:cubicBezTo>
                    <a:pt x="0" y="46196"/>
                    <a:pt x="6624" y="30205"/>
                    <a:pt x="18414" y="18414"/>
                  </a:cubicBezTo>
                  <a:cubicBezTo>
                    <a:pt x="30205" y="6624"/>
                    <a:pt x="46196" y="0"/>
                    <a:pt x="628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03077" cy="293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37343" y="5309200"/>
            <a:ext cx="11993540" cy="4318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8"/>
              </a:lnSpc>
            </a:pPr>
            <a:r>
              <a:rPr lang="en-US" sz="12597" spc="-440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AI-Driven Penetration Testing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299903" y="851141"/>
            <a:ext cx="5464491" cy="11325370"/>
          </a:xfrm>
          <a:custGeom>
            <a:avLst/>
            <a:gdLst/>
            <a:ahLst/>
            <a:cxnLst/>
            <a:rect r="r" b="b" t="t" l="l"/>
            <a:pathLst>
              <a:path h="11325370" w="5464491">
                <a:moveTo>
                  <a:pt x="0" y="0"/>
                </a:moveTo>
                <a:lnTo>
                  <a:pt x="5464491" y="0"/>
                </a:lnTo>
                <a:lnTo>
                  <a:pt x="5464491" y="11325370"/>
                </a:lnTo>
                <a:lnTo>
                  <a:pt x="0" y="11325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34113" y="362870"/>
            <a:ext cx="4627786" cy="4114800"/>
          </a:xfrm>
          <a:custGeom>
            <a:avLst/>
            <a:gdLst/>
            <a:ahLst/>
            <a:cxnLst/>
            <a:rect r="r" b="b" t="t" l="l"/>
            <a:pathLst>
              <a:path h="4114800" w="4627786">
                <a:moveTo>
                  <a:pt x="0" y="0"/>
                </a:moveTo>
                <a:lnTo>
                  <a:pt x="4627786" y="0"/>
                </a:lnTo>
                <a:lnTo>
                  <a:pt x="4627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1464" y="3899362"/>
            <a:ext cx="5788896" cy="57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7"/>
              </a:lnSpc>
            </a:pPr>
            <a:r>
              <a:rPr lang="en-US" sz="339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Ethical Implications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16569" y="597301"/>
            <a:ext cx="7377089" cy="329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0"/>
              </a:lnSpc>
            </a:pPr>
            <a:r>
              <a:rPr lang="en-US" sz="8184" spc="-286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Importance of Informed Consent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1616" y="1068706"/>
            <a:ext cx="3987103" cy="39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Informed Consent?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51616" y="4234492"/>
            <a:ext cx="3435433" cy="80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Legal Frameworks</a:t>
            </a:r>
          </a:p>
          <a:p>
            <a:pPr algn="l">
              <a:lnSpc>
                <a:spcPts val="322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551616" y="6511557"/>
            <a:ext cx="2786410" cy="39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Best Practices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1616" y="1676925"/>
            <a:ext cx="7195335" cy="209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506" indent="-248753" lvl="1">
              <a:lnSpc>
                <a:spcPts val="3456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Data Subjects must understand what data is collected and how it will be used.</a:t>
            </a:r>
          </a:p>
          <a:p>
            <a:pPr algn="l">
              <a:lnSpc>
                <a:spcPts val="3226"/>
              </a:lnSpc>
            </a:pPr>
          </a:p>
          <a:p>
            <a:pPr algn="l" marL="497506" indent="-248753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Transparency is crucial in the consent process.</a:t>
            </a:r>
          </a:p>
          <a:p>
            <a:pPr algn="l">
              <a:lnSpc>
                <a:spcPts val="322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551616" y="4884852"/>
            <a:ext cx="7195335" cy="85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506" indent="-248753" lvl="1">
              <a:lnSpc>
                <a:spcPts val="3456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Compliance with regulations (e.g., GDPR) mandates informed consent.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1616" y="7100150"/>
            <a:ext cx="7195335" cy="162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506" indent="-248753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Clear communication of data usage.</a:t>
            </a:r>
          </a:p>
          <a:p>
            <a:pPr algn="l">
              <a:lnSpc>
                <a:spcPts val="3226"/>
              </a:lnSpc>
            </a:pPr>
          </a:p>
          <a:p>
            <a:pPr algn="l" marL="497506" indent="-248753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Active consent rather than assumed consent.</a:t>
            </a:r>
          </a:p>
          <a:p>
            <a:pPr algn="l">
              <a:lnSpc>
                <a:spcPts val="3226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054196" y="7548685"/>
            <a:ext cx="1969321" cy="1969321"/>
          </a:xfrm>
          <a:custGeom>
            <a:avLst/>
            <a:gdLst/>
            <a:ahLst/>
            <a:cxnLst/>
            <a:rect r="r" b="b" t="t" l="l"/>
            <a:pathLst>
              <a:path h="1969321" w="1969321">
                <a:moveTo>
                  <a:pt x="0" y="0"/>
                </a:moveTo>
                <a:lnTo>
                  <a:pt x="1969321" y="0"/>
                </a:lnTo>
                <a:lnTo>
                  <a:pt x="1969321" y="1969321"/>
                </a:lnTo>
                <a:lnTo>
                  <a:pt x="0" y="1969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56136" y="4584170"/>
            <a:ext cx="6497955" cy="8229600"/>
          </a:xfrm>
          <a:custGeom>
            <a:avLst/>
            <a:gdLst/>
            <a:ahLst/>
            <a:cxnLst/>
            <a:rect r="r" b="b" t="t" l="l"/>
            <a:pathLst>
              <a:path h="8229600" w="6497955">
                <a:moveTo>
                  <a:pt x="0" y="0"/>
                </a:moveTo>
                <a:lnTo>
                  <a:pt x="6497955" y="0"/>
                </a:lnTo>
                <a:lnTo>
                  <a:pt x="64979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070635" y="8930793"/>
            <a:ext cx="2676316" cy="655014"/>
            <a:chOff x="0" y="0"/>
            <a:chExt cx="853614" cy="2089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3614" cy="208917"/>
            </a:xfrm>
            <a:custGeom>
              <a:avLst/>
              <a:gdLst/>
              <a:ahLst/>
              <a:cxnLst/>
              <a:rect r="r" b="b" t="t" l="l"/>
              <a:pathLst>
                <a:path h="208917" w="853614">
                  <a:moveTo>
                    <a:pt x="104459" y="0"/>
                  </a:moveTo>
                  <a:lnTo>
                    <a:pt x="749155" y="0"/>
                  </a:lnTo>
                  <a:cubicBezTo>
                    <a:pt x="806846" y="0"/>
                    <a:pt x="853614" y="46768"/>
                    <a:pt x="853614" y="104459"/>
                  </a:cubicBezTo>
                  <a:lnTo>
                    <a:pt x="853614" y="104459"/>
                  </a:lnTo>
                  <a:cubicBezTo>
                    <a:pt x="853614" y="132163"/>
                    <a:pt x="842608" y="158732"/>
                    <a:pt x="823018" y="178322"/>
                  </a:cubicBezTo>
                  <a:cubicBezTo>
                    <a:pt x="803429" y="197912"/>
                    <a:pt x="776859" y="208917"/>
                    <a:pt x="749155" y="208917"/>
                  </a:cubicBezTo>
                  <a:lnTo>
                    <a:pt x="104459" y="208917"/>
                  </a:lnTo>
                  <a:cubicBezTo>
                    <a:pt x="76754" y="208917"/>
                    <a:pt x="50185" y="197912"/>
                    <a:pt x="30595" y="178322"/>
                  </a:cubicBezTo>
                  <a:cubicBezTo>
                    <a:pt x="11005" y="158732"/>
                    <a:pt x="0" y="132163"/>
                    <a:pt x="0" y="104459"/>
                  </a:cubicBezTo>
                  <a:lnTo>
                    <a:pt x="0" y="104459"/>
                  </a:lnTo>
                  <a:cubicBezTo>
                    <a:pt x="0" y="76754"/>
                    <a:pt x="11005" y="50185"/>
                    <a:pt x="30595" y="30595"/>
                  </a:cubicBezTo>
                  <a:cubicBezTo>
                    <a:pt x="50185" y="11005"/>
                    <a:pt x="76754" y="0"/>
                    <a:pt x="104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53614" cy="2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267050" y="9039860"/>
            <a:ext cx="228348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Nurandhi J A 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15958"/>
            <a:ext cx="8977009" cy="2174493"/>
            <a:chOff x="0" y="0"/>
            <a:chExt cx="2863225" cy="6935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3225" cy="693557"/>
            </a:xfrm>
            <a:custGeom>
              <a:avLst/>
              <a:gdLst/>
              <a:ahLst/>
              <a:cxnLst/>
              <a:rect r="r" b="b" t="t" l="l"/>
              <a:pathLst>
                <a:path h="693557" w="2863225">
                  <a:moveTo>
                    <a:pt x="43983" y="0"/>
                  </a:moveTo>
                  <a:lnTo>
                    <a:pt x="2819242" y="0"/>
                  </a:lnTo>
                  <a:cubicBezTo>
                    <a:pt x="2843533" y="0"/>
                    <a:pt x="2863225" y="19692"/>
                    <a:pt x="2863225" y="43983"/>
                  </a:cubicBezTo>
                  <a:lnTo>
                    <a:pt x="2863225" y="649573"/>
                  </a:lnTo>
                  <a:cubicBezTo>
                    <a:pt x="2863225" y="673865"/>
                    <a:pt x="2843533" y="693557"/>
                    <a:pt x="2819242" y="693557"/>
                  </a:cubicBezTo>
                  <a:lnTo>
                    <a:pt x="43983" y="693557"/>
                  </a:lnTo>
                  <a:cubicBezTo>
                    <a:pt x="19692" y="693557"/>
                    <a:pt x="0" y="673865"/>
                    <a:pt x="0" y="649573"/>
                  </a:cubicBezTo>
                  <a:lnTo>
                    <a:pt x="0" y="43983"/>
                  </a:lnTo>
                  <a:cubicBezTo>
                    <a:pt x="0" y="19692"/>
                    <a:pt x="19692" y="0"/>
                    <a:pt x="43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63225" cy="741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14350" y="10083263"/>
            <a:ext cx="21040117" cy="3086100"/>
            <a:chOff x="0" y="0"/>
            <a:chExt cx="554143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28476" y="2108885"/>
            <a:ext cx="6964299" cy="8229600"/>
          </a:xfrm>
          <a:custGeom>
            <a:avLst/>
            <a:gdLst/>
            <a:ahLst/>
            <a:cxnLst/>
            <a:rect r="r" b="b" t="t" l="l"/>
            <a:pathLst>
              <a:path h="8229600" w="6964299">
                <a:moveTo>
                  <a:pt x="0" y="0"/>
                </a:moveTo>
                <a:lnTo>
                  <a:pt x="6964299" y="0"/>
                </a:lnTo>
                <a:lnTo>
                  <a:pt x="69642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67718"/>
            <a:ext cx="15652987" cy="2205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5"/>
              </a:lnSpc>
            </a:pPr>
            <a:r>
              <a:rPr lang="en-US" sz="8180" spc="-286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Ethical Considerations and Best Practices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9940" y="3452048"/>
            <a:ext cx="327332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Risk of Data Misuse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9940" y="4091571"/>
            <a:ext cx="7644060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Damage to trust and reputation if sensitive data is mishandled.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99940" y="6185585"/>
            <a:ext cx="327332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Best Practices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9940" y="6870115"/>
            <a:ext cx="8505769" cy="278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Anonymize Data: </a:t>
            </a: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Where possible, remove personally identifiable information to protect individual privacy.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Regular Audits: Conduct audits to ensure compliance with data protection laws and to identify any potential risks.</a:t>
            </a:r>
          </a:p>
          <a:p>
            <a:pPr algn="l">
              <a:lnSpc>
                <a:spcPts val="322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5861425"/>
            <a:ext cx="8977009" cy="3661771"/>
            <a:chOff x="0" y="0"/>
            <a:chExt cx="2863225" cy="11679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63225" cy="1167925"/>
            </a:xfrm>
            <a:custGeom>
              <a:avLst/>
              <a:gdLst/>
              <a:ahLst/>
              <a:cxnLst/>
              <a:rect r="r" b="b" t="t" l="l"/>
              <a:pathLst>
                <a:path h="1167925" w="2863225">
                  <a:moveTo>
                    <a:pt x="43983" y="0"/>
                  </a:moveTo>
                  <a:lnTo>
                    <a:pt x="2819242" y="0"/>
                  </a:lnTo>
                  <a:cubicBezTo>
                    <a:pt x="2843533" y="0"/>
                    <a:pt x="2863225" y="19692"/>
                    <a:pt x="2863225" y="43983"/>
                  </a:cubicBezTo>
                  <a:lnTo>
                    <a:pt x="2863225" y="1123942"/>
                  </a:lnTo>
                  <a:cubicBezTo>
                    <a:pt x="2863225" y="1148233"/>
                    <a:pt x="2843533" y="1167925"/>
                    <a:pt x="2819242" y="1167925"/>
                  </a:cubicBezTo>
                  <a:lnTo>
                    <a:pt x="43983" y="1167925"/>
                  </a:lnTo>
                  <a:cubicBezTo>
                    <a:pt x="19692" y="1167925"/>
                    <a:pt x="0" y="1148233"/>
                    <a:pt x="0" y="1123942"/>
                  </a:cubicBezTo>
                  <a:lnTo>
                    <a:pt x="0" y="43983"/>
                  </a:lnTo>
                  <a:cubicBezTo>
                    <a:pt x="0" y="19692"/>
                    <a:pt x="19692" y="0"/>
                    <a:pt x="43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863225" cy="121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005709" y="9475572"/>
            <a:ext cx="228348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Nurandhi J A 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799769" y="9366505"/>
            <a:ext cx="2676316" cy="655014"/>
            <a:chOff x="0" y="0"/>
            <a:chExt cx="853614" cy="2089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3614" cy="208917"/>
            </a:xfrm>
            <a:custGeom>
              <a:avLst/>
              <a:gdLst/>
              <a:ahLst/>
              <a:cxnLst/>
              <a:rect r="r" b="b" t="t" l="l"/>
              <a:pathLst>
                <a:path h="208917" w="853614">
                  <a:moveTo>
                    <a:pt x="104459" y="0"/>
                  </a:moveTo>
                  <a:lnTo>
                    <a:pt x="749155" y="0"/>
                  </a:lnTo>
                  <a:cubicBezTo>
                    <a:pt x="806846" y="0"/>
                    <a:pt x="853614" y="46768"/>
                    <a:pt x="853614" y="104459"/>
                  </a:cubicBezTo>
                  <a:lnTo>
                    <a:pt x="853614" y="104459"/>
                  </a:lnTo>
                  <a:cubicBezTo>
                    <a:pt x="853614" y="132163"/>
                    <a:pt x="842608" y="158732"/>
                    <a:pt x="823018" y="178322"/>
                  </a:cubicBezTo>
                  <a:cubicBezTo>
                    <a:pt x="803429" y="197912"/>
                    <a:pt x="776859" y="208917"/>
                    <a:pt x="749155" y="208917"/>
                  </a:cubicBezTo>
                  <a:lnTo>
                    <a:pt x="104459" y="208917"/>
                  </a:lnTo>
                  <a:cubicBezTo>
                    <a:pt x="76754" y="208917"/>
                    <a:pt x="50185" y="197912"/>
                    <a:pt x="30595" y="178322"/>
                  </a:cubicBezTo>
                  <a:cubicBezTo>
                    <a:pt x="11005" y="158732"/>
                    <a:pt x="0" y="132163"/>
                    <a:pt x="0" y="104459"/>
                  </a:cubicBezTo>
                  <a:lnTo>
                    <a:pt x="0" y="104459"/>
                  </a:lnTo>
                  <a:cubicBezTo>
                    <a:pt x="0" y="76754"/>
                    <a:pt x="11005" y="50185"/>
                    <a:pt x="30595" y="30595"/>
                  </a:cubicBezTo>
                  <a:cubicBezTo>
                    <a:pt x="50185" y="11005"/>
                    <a:pt x="76754" y="0"/>
                    <a:pt x="104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53614" cy="2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58319" y="1544326"/>
            <a:ext cx="11000981" cy="517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7"/>
              </a:lnSpc>
            </a:pPr>
            <a:r>
              <a:rPr lang="en-US" sz="12921" spc="-452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Bias and Fairness in AI Models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92086" y="9746991"/>
            <a:ext cx="21040117" cy="3086100"/>
            <a:chOff x="0" y="0"/>
            <a:chExt cx="554143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67361" y="8894247"/>
            <a:ext cx="3620216" cy="728106"/>
            <a:chOff x="0" y="0"/>
            <a:chExt cx="953473" cy="1917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3473" cy="191765"/>
            </a:xfrm>
            <a:custGeom>
              <a:avLst/>
              <a:gdLst/>
              <a:ahLst/>
              <a:cxnLst/>
              <a:rect r="r" b="b" t="t" l="l"/>
              <a:pathLst>
                <a:path h="191765" w="953473">
                  <a:moveTo>
                    <a:pt x="95882" y="0"/>
                  </a:moveTo>
                  <a:lnTo>
                    <a:pt x="857590" y="0"/>
                  </a:lnTo>
                  <a:cubicBezTo>
                    <a:pt x="883020" y="0"/>
                    <a:pt x="907408" y="10102"/>
                    <a:pt x="925389" y="28083"/>
                  </a:cubicBezTo>
                  <a:cubicBezTo>
                    <a:pt x="943371" y="46065"/>
                    <a:pt x="953473" y="70453"/>
                    <a:pt x="953473" y="95882"/>
                  </a:cubicBezTo>
                  <a:lnTo>
                    <a:pt x="953473" y="95882"/>
                  </a:lnTo>
                  <a:cubicBezTo>
                    <a:pt x="953473" y="121312"/>
                    <a:pt x="943371" y="145700"/>
                    <a:pt x="925389" y="163681"/>
                  </a:cubicBezTo>
                  <a:cubicBezTo>
                    <a:pt x="907408" y="181663"/>
                    <a:pt x="883020" y="191765"/>
                    <a:pt x="857590" y="191765"/>
                  </a:cubicBezTo>
                  <a:lnTo>
                    <a:pt x="95882" y="191765"/>
                  </a:lnTo>
                  <a:cubicBezTo>
                    <a:pt x="70453" y="191765"/>
                    <a:pt x="46065" y="181663"/>
                    <a:pt x="28083" y="163681"/>
                  </a:cubicBezTo>
                  <a:cubicBezTo>
                    <a:pt x="10102" y="145700"/>
                    <a:pt x="0" y="121312"/>
                    <a:pt x="0" y="95882"/>
                  </a:cubicBezTo>
                  <a:lnTo>
                    <a:pt x="0" y="95882"/>
                  </a:lnTo>
                  <a:cubicBezTo>
                    <a:pt x="0" y="70453"/>
                    <a:pt x="10102" y="46065"/>
                    <a:pt x="28083" y="28083"/>
                  </a:cubicBezTo>
                  <a:cubicBezTo>
                    <a:pt x="46065" y="10102"/>
                    <a:pt x="70453" y="0"/>
                    <a:pt x="958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53473" cy="229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48745" y="9053422"/>
            <a:ext cx="3273323" cy="39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3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Ranasinghe R.A.D.T.M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62773" y="1952366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533474">
            <a:off x="-2058170" y="3664693"/>
            <a:ext cx="10630596" cy="3853591"/>
          </a:xfrm>
          <a:custGeom>
            <a:avLst/>
            <a:gdLst/>
            <a:ahLst/>
            <a:cxnLst/>
            <a:rect r="r" b="b" t="t" l="l"/>
            <a:pathLst>
              <a:path h="3853591" w="10630596">
                <a:moveTo>
                  <a:pt x="0" y="0"/>
                </a:moveTo>
                <a:lnTo>
                  <a:pt x="10630596" y="0"/>
                </a:lnTo>
                <a:lnTo>
                  <a:pt x="10630596" y="3853591"/>
                </a:lnTo>
                <a:lnTo>
                  <a:pt x="0" y="385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01946" y="270000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3"/>
                </a:lnTo>
                <a:lnTo>
                  <a:pt x="0" y="885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0927" y="487894"/>
            <a:ext cx="12734271" cy="109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2"/>
              </a:lnSpc>
            </a:pPr>
            <a:r>
              <a:rPr lang="en-US" sz="7872" spc="-275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Understanding Bias in AI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271996" y="9893249"/>
            <a:ext cx="21040117" cy="3086100"/>
            <a:chOff x="0" y="0"/>
            <a:chExt cx="554143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461" y="9128805"/>
            <a:ext cx="3620216" cy="728106"/>
            <a:chOff x="0" y="0"/>
            <a:chExt cx="953473" cy="1917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3473" cy="191765"/>
            </a:xfrm>
            <a:custGeom>
              <a:avLst/>
              <a:gdLst/>
              <a:ahLst/>
              <a:cxnLst/>
              <a:rect r="r" b="b" t="t" l="l"/>
              <a:pathLst>
                <a:path h="191765" w="953473">
                  <a:moveTo>
                    <a:pt x="95882" y="0"/>
                  </a:moveTo>
                  <a:lnTo>
                    <a:pt x="857590" y="0"/>
                  </a:lnTo>
                  <a:cubicBezTo>
                    <a:pt x="883020" y="0"/>
                    <a:pt x="907408" y="10102"/>
                    <a:pt x="925389" y="28083"/>
                  </a:cubicBezTo>
                  <a:cubicBezTo>
                    <a:pt x="943371" y="46065"/>
                    <a:pt x="953473" y="70453"/>
                    <a:pt x="953473" y="95882"/>
                  </a:cubicBezTo>
                  <a:lnTo>
                    <a:pt x="953473" y="95882"/>
                  </a:lnTo>
                  <a:cubicBezTo>
                    <a:pt x="953473" y="121312"/>
                    <a:pt x="943371" y="145700"/>
                    <a:pt x="925389" y="163681"/>
                  </a:cubicBezTo>
                  <a:cubicBezTo>
                    <a:pt x="907408" y="181663"/>
                    <a:pt x="883020" y="191765"/>
                    <a:pt x="857590" y="191765"/>
                  </a:cubicBezTo>
                  <a:lnTo>
                    <a:pt x="95882" y="191765"/>
                  </a:lnTo>
                  <a:cubicBezTo>
                    <a:pt x="70453" y="191765"/>
                    <a:pt x="46065" y="181663"/>
                    <a:pt x="28083" y="163681"/>
                  </a:cubicBezTo>
                  <a:cubicBezTo>
                    <a:pt x="10102" y="145700"/>
                    <a:pt x="0" y="121312"/>
                    <a:pt x="0" y="95882"/>
                  </a:cubicBezTo>
                  <a:lnTo>
                    <a:pt x="0" y="95882"/>
                  </a:lnTo>
                  <a:cubicBezTo>
                    <a:pt x="0" y="70453"/>
                    <a:pt x="10102" y="46065"/>
                    <a:pt x="28083" y="28083"/>
                  </a:cubicBezTo>
                  <a:cubicBezTo>
                    <a:pt x="46065" y="10102"/>
                    <a:pt x="70453" y="0"/>
                    <a:pt x="958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53473" cy="229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304065">
            <a:off x="366369" y="192665"/>
            <a:ext cx="1324662" cy="1479820"/>
          </a:xfrm>
          <a:custGeom>
            <a:avLst/>
            <a:gdLst/>
            <a:ahLst/>
            <a:cxnLst/>
            <a:rect r="r" b="b" t="t" l="l"/>
            <a:pathLst>
              <a:path h="1479820" w="1324662">
                <a:moveTo>
                  <a:pt x="0" y="0"/>
                </a:moveTo>
                <a:lnTo>
                  <a:pt x="1324662" y="0"/>
                </a:lnTo>
                <a:lnTo>
                  <a:pt x="1324662" y="1479820"/>
                </a:lnTo>
                <a:lnTo>
                  <a:pt x="0" y="1479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80927" y="4997513"/>
            <a:ext cx="1638300" cy="1638300"/>
            <a:chOff x="0" y="0"/>
            <a:chExt cx="2184400" cy="21844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184400" cy="218440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>
                  <a:alpha val="60000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96850" y="215900"/>
              <a:ext cx="1790700" cy="1752600"/>
              <a:chOff x="0" y="0"/>
              <a:chExt cx="812800" cy="79550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795506"/>
              </a:xfrm>
              <a:custGeom>
                <a:avLst/>
                <a:gdLst/>
                <a:ahLst/>
                <a:cxnLst/>
                <a:rect r="r" b="b" t="t" l="l"/>
                <a:pathLst>
                  <a:path h="795506" w="812800">
                    <a:moveTo>
                      <a:pt x="406400" y="0"/>
                    </a:moveTo>
                    <a:cubicBezTo>
                      <a:pt x="181951" y="0"/>
                      <a:pt x="0" y="178080"/>
                      <a:pt x="0" y="397753"/>
                    </a:cubicBezTo>
                    <a:cubicBezTo>
                      <a:pt x="0" y="617426"/>
                      <a:pt x="181951" y="795506"/>
                      <a:pt x="406400" y="795506"/>
                    </a:cubicBezTo>
                    <a:cubicBezTo>
                      <a:pt x="630849" y="795506"/>
                      <a:pt x="812800" y="617426"/>
                      <a:pt x="812800" y="397753"/>
                    </a:cubicBezTo>
                    <a:cubicBezTo>
                      <a:pt x="812800" y="17808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-30196"/>
                <a:ext cx="660400" cy="75112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250"/>
                  </a:lnSpc>
                </a:pPr>
                <a:r>
                  <a:rPr lang="en-US" b="true" sz="35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1</a:t>
                </a: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2268630" y="2916844"/>
            <a:ext cx="742442" cy="750631"/>
          </a:xfrm>
          <a:custGeom>
            <a:avLst/>
            <a:gdLst/>
            <a:ahLst/>
            <a:cxnLst/>
            <a:rect r="r" b="b" t="t" l="l"/>
            <a:pathLst>
              <a:path h="750631" w="742442">
                <a:moveTo>
                  <a:pt x="0" y="0"/>
                </a:moveTo>
                <a:lnTo>
                  <a:pt x="742443" y="0"/>
                </a:lnTo>
                <a:lnTo>
                  <a:pt x="742443" y="750631"/>
                </a:lnTo>
                <a:lnTo>
                  <a:pt x="0" y="750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3519227" y="5816663"/>
            <a:ext cx="2121281" cy="81915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5640508" y="5816663"/>
            <a:ext cx="1638300" cy="1638300"/>
            <a:chOff x="0" y="0"/>
            <a:chExt cx="2184400" cy="21844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184400" cy="2184400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65E89">
                  <a:alpha val="60000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96850" y="215900"/>
              <a:ext cx="1790700" cy="1752600"/>
              <a:chOff x="0" y="0"/>
              <a:chExt cx="812800" cy="79550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795506"/>
              </a:xfrm>
              <a:custGeom>
                <a:avLst/>
                <a:gdLst/>
                <a:ahLst/>
                <a:cxnLst/>
                <a:rect r="r" b="b" t="t" l="l"/>
                <a:pathLst>
                  <a:path h="795506" w="812800">
                    <a:moveTo>
                      <a:pt x="406400" y="0"/>
                    </a:moveTo>
                    <a:cubicBezTo>
                      <a:pt x="181951" y="0"/>
                      <a:pt x="0" y="178080"/>
                      <a:pt x="0" y="397753"/>
                    </a:cubicBezTo>
                    <a:cubicBezTo>
                      <a:pt x="0" y="617426"/>
                      <a:pt x="181951" y="795506"/>
                      <a:pt x="406400" y="795506"/>
                    </a:cubicBezTo>
                    <a:cubicBezTo>
                      <a:pt x="630849" y="795506"/>
                      <a:pt x="812800" y="617426"/>
                      <a:pt x="812800" y="397753"/>
                    </a:cubicBezTo>
                    <a:cubicBezTo>
                      <a:pt x="812800" y="17808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65E89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30196"/>
                <a:ext cx="660400" cy="75112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250"/>
                  </a:lnSpc>
                </a:pPr>
                <a:r>
                  <a:rPr lang="en-US" b="true" sz="35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2</a:t>
                </a:r>
              </a:p>
            </p:txBody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5772832" y="4310687"/>
            <a:ext cx="1373653" cy="1373653"/>
          </a:xfrm>
          <a:custGeom>
            <a:avLst/>
            <a:gdLst/>
            <a:ahLst/>
            <a:cxnLst/>
            <a:rect r="r" b="b" t="t" l="l"/>
            <a:pathLst>
              <a:path h="1373653" w="1373653">
                <a:moveTo>
                  <a:pt x="0" y="0"/>
                </a:moveTo>
                <a:lnTo>
                  <a:pt x="1373652" y="0"/>
                </a:lnTo>
                <a:lnTo>
                  <a:pt x="1373652" y="1373653"/>
                </a:lnTo>
                <a:lnTo>
                  <a:pt x="0" y="1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729906" y="4178363"/>
            <a:ext cx="1638300" cy="1638300"/>
            <a:chOff x="0" y="0"/>
            <a:chExt cx="2184400" cy="21844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2184400" cy="2184400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777B6">
                  <a:alpha val="60000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96850" y="215900"/>
              <a:ext cx="1790700" cy="1752600"/>
              <a:chOff x="0" y="0"/>
              <a:chExt cx="812800" cy="79550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795506"/>
              </a:xfrm>
              <a:custGeom>
                <a:avLst/>
                <a:gdLst/>
                <a:ahLst/>
                <a:cxnLst/>
                <a:rect r="r" b="b" t="t" l="l"/>
                <a:pathLst>
                  <a:path h="795506" w="812800">
                    <a:moveTo>
                      <a:pt x="406400" y="0"/>
                    </a:moveTo>
                    <a:cubicBezTo>
                      <a:pt x="181951" y="0"/>
                      <a:pt x="0" y="178080"/>
                      <a:pt x="0" y="397753"/>
                    </a:cubicBezTo>
                    <a:cubicBezTo>
                      <a:pt x="0" y="617426"/>
                      <a:pt x="181951" y="795506"/>
                      <a:pt x="406400" y="795506"/>
                    </a:cubicBezTo>
                    <a:cubicBezTo>
                      <a:pt x="630849" y="795506"/>
                      <a:pt x="812800" y="617426"/>
                      <a:pt x="812800" y="397753"/>
                    </a:cubicBezTo>
                    <a:cubicBezTo>
                      <a:pt x="812800" y="17808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777B6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-30196"/>
                <a:ext cx="660400" cy="75112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250"/>
                  </a:lnSpc>
                </a:pPr>
                <a:r>
                  <a:rPr lang="en-US" b="true" sz="35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3</a:t>
                </a:r>
              </a:p>
            </p:txBody>
          </p:sp>
        </p:grpSp>
      </p:grpSp>
      <p:sp>
        <p:nvSpPr>
          <p:cNvPr name="AutoShape 34" id="34"/>
          <p:cNvSpPr/>
          <p:nvPr/>
        </p:nvSpPr>
        <p:spPr>
          <a:xfrm flipV="true">
            <a:off x="7278808" y="5143500"/>
            <a:ext cx="2459036" cy="1492313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10282173" y="3016247"/>
            <a:ext cx="533764" cy="551824"/>
          </a:xfrm>
          <a:custGeom>
            <a:avLst/>
            <a:gdLst/>
            <a:ahLst/>
            <a:cxnLst/>
            <a:rect r="r" b="b" t="t" l="l"/>
            <a:pathLst>
              <a:path h="551824" w="533764">
                <a:moveTo>
                  <a:pt x="0" y="0"/>
                </a:moveTo>
                <a:lnTo>
                  <a:pt x="533765" y="0"/>
                </a:lnTo>
                <a:lnTo>
                  <a:pt x="533765" y="551824"/>
                </a:lnTo>
                <a:lnTo>
                  <a:pt x="0" y="551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4137519" y="2672387"/>
            <a:ext cx="1638300" cy="1638300"/>
            <a:chOff x="0" y="0"/>
            <a:chExt cx="2184400" cy="218440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2184400" cy="2184400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08AAD">
                  <a:alpha val="60000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96850" y="215900"/>
              <a:ext cx="1790700" cy="1752600"/>
              <a:chOff x="0" y="0"/>
              <a:chExt cx="812800" cy="79550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795506"/>
              </a:xfrm>
              <a:custGeom>
                <a:avLst/>
                <a:gdLst/>
                <a:ahLst/>
                <a:cxnLst/>
                <a:rect r="r" b="b" t="t" l="l"/>
                <a:pathLst>
                  <a:path h="795506" w="812800">
                    <a:moveTo>
                      <a:pt x="406400" y="0"/>
                    </a:moveTo>
                    <a:cubicBezTo>
                      <a:pt x="181951" y="0"/>
                      <a:pt x="0" y="178080"/>
                      <a:pt x="0" y="397753"/>
                    </a:cubicBezTo>
                    <a:cubicBezTo>
                      <a:pt x="0" y="617426"/>
                      <a:pt x="181951" y="795506"/>
                      <a:pt x="406400" y="795506"/>
                    </a:cubicBezTo>
                    <a:cubicBezTo>
                      <a:pt x="630849" y="795506"/>
                      <a:pt x="812800" y="617426"/>
                      <a:pt x="812800" y="397753"/>
                    </a:cubicBezTo>
                    <a:cubicBezTo>
                      <a:pt x="812800" y="17808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08AA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-30196"/>
                <a:ext cx="660400" cy="75112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250"/>
                  </a:lnSpc>
                </a:pPr>
                <a:r>
                  <a:rPr lang="en-US" b="true" sz="35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4</a:t>
                </a:r>
              </a:p>
            </p:txBody>
          </p:sp>
        </p:grpSp>
      </p:grpSp>
      <p:grpSp>
        <p:nvGrpSpPr>
          <p:cNvPr name="Group 43" id="43"/>
          <p:cNvGrpSpPr/>
          <p:nvPr/>
        </p:nvGrpSpPr>
        <p:grpSpPr>
          <a:xfrm rot="0">
            <a:off x="14330787" y="6862880"/>
            <a:ext cx="1638300" cy="1638300"/>
            <a:chOff x="0" y="0"/>
            <a:chExt cx="2184400" cy="2184400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2184400" cy="2184400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B3CF">
                  <a:alpha val="60000"/>
                </a:srgbClr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196850" y="215900"/>
              <a:ext cx="1790700" cy="1752600"/>
              <a:chOff x="0" y="0"/>
              <a:chExt cx="812800" cy="795506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795506"/>
              </a:xfrm>
              <a:custGeom>
                <a:avLst/>
                <a:gdLst/>
                <a:ahLst/>
                <a:cxnLst/>
                <a:rect r="r" b="b" t="t" l="l"/>
                <a:pathLst>
                  <a:path h="795506" w="812800">
                    <a:moveTo>
                      <a:pt x="406400" y="0"/>
                    </a:moveTo>
                    <a:cubicBezTo>
                      <a:pt x="181951" y="0"/>
                      <a:pt x="0" y="178080"/>
                      <a:pt x="0" y="397753"/>
                    </a:cubicBezTo>
                    <a:cubicBezTo>
                      <a:pt x="0" y="617426"/>
                      <a:pt x="181951" y="795506"/>
                      <a:pt x="406400" y="795506"/>
                    </a:cubicBezTo>
                    <a:cubicBezTo>
                      <a:pt x="630849" y="795506"/>
                      <a:pt x="812800" y="617426"/>
                      <a:pt x="812800" y="397753"/>
                    </a:cubicBezTo>
                    <a:cubicBezTo>
                      <a:pt x="812800" y="17808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B3C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-30196"/>
                <a:ext cx="660400" cy="75112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250"/>
                  </a:lnSpc>
                </a:pPr>
                <a:r>
                  <a:rPr lang="en-US" b="true" sz="35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5</a:t>
                </a: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3422181" y="1199733"/>
            <a:ext cx="3068975" cy="1472654"/>
            <a:chOff x="0" y="0"/>
            <a:chExt cx="4091966" cy="1963539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1384842"/>
              <a:ext cx="409196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Vulnarable</a:t>
              </a:r>
            </a:p>
          </p:txBody>
        </p:sp>
        <p:sp>
          <p:nvSpPr>
            <p:cNvPr name="Freeform 52" id="52"/>
            <p:cNvSpPr/>
            <p:nvPr/>
          </p:nvSpPr>
          <p:spPr>
            <a:xfrm flipH="false" flipV="false" rot="0">
              <a:off x="1561609" y="0"/>
              <a:ext cx="968748" cy="968748"/>
            </a:xfrm>
            <a:custGeom>
              <a:avLst/>
              <a:gdLst/>
              <a:ahLst/>
              <a:cxnLst/>
              <a:rect r="r" b="b" t="t" l="l"/>
              <a:pathLst>
                <a:path h="968748" w="968748">
                  <a:moveTo>
                    <a:pt x="0" y="0"/>
                  </a:moveTo>
                  <a:lnTo>
                    <a:pt x="968748" y="0"/>
                  </a:lnTo>
                  <a:lnTo>
                    <a:pt x="968748" y="968748"/>
                  </a:lnTo>
                  <a:lnTo>
                    <a:pt x="0" y="96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53" id="53"/>
          <p:cNvSpPr/>
          <p:nvPr/>
        </p:nvSpPr>
        <p:spPr>
          <a:xfrm flipH="true">
            <a:off x="11368206" y="3907496"/>
            <a:ext cx="2769313" cy="1090017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 flipV="true">
            <a:off x="11368206" y="4997513"/>
            <a:ext cx="2962581" cy="2684517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14765730" y="5932542"/>
            <a:ext cx="768413" cy="768413"/>
          </a:xfrm>
          <a:custGeom>
            <a:avLst/>
            <a:gdLst/>
            <a:ahLst/>
            <a:cxnLst/>
            <a:rect r="r" b="b" t="t" l="l"/>
            <a:pathLst>
              <a:path h="768413" w="768413">
                <a:moveTo>
                  <a:pt x="0" y="0"/>
                </a:moveTo>
                <a:lnTo>
                  <a:pt x="768414" y="0"/>
                </a:lnTo>
                <a:lnTo>
                  <a:pt x="768414" y="768413"/>
                </a:lnTo>
                <a:lnTo>
                  <a:pt x="0" y="7684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w="47625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56" id="56"/>
          <p:cNvSpPr txBox="true"/>
          <p:nvPr/>
        </p:nvSpPr>
        <p:spPr>
          <a:xfrm rot="0">
            <a:off x="1028700" y="4269213"/>
            <a:ext cx="3222303" cy="46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2729" spc="5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Collection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20845" y="9287980"/>
            <a:ext cx="3273323" cy="39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3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Ranasinghe R.A.D.T.M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848506" y="7553285"/>
            <a:ext cx="3222303" cy="94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2729" spc="5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Inputed to Algorithm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937904" y="3644995"/>
            <a:ext cx="3222303" cy="46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2729" spc="5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Take Decision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422181" y="8605621"/>
            <a:ext cx="3455511" cy="53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3129" spc="6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Safe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5775819" y="4099349"/>
            <a:ext cx="2512181" cy="158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9"/>
              </a:lnSpc>
            </a:pPr>
            <a:r>
              <a:rPr lang="en-US" sz="29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Binary Classification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57028" y="10027297"/>
            <a:ext cx="21040117" cy="3086100"/>
            <a:chOff x="0" y="0"/>
            <a:chExt cx="554143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79080" y="9258300"/>
            <a:ext cx="3620216" cy="728106"/>
            <a:chOff x="0" y="0"/>
            <a:chExt cx="953473" cy="1917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3473" cy="191765"/>
            </a:xfrm>
            <a:custGeom>
              <a:avLst/>
              <a:gdLst/>
              <a:ahLst/>
              <a:cxnLst/>
              <a:rect r="r" b="b" t="t" l="l"/>
              <a:pathLst>
                <a:path h="191765" w="953473">
                  <a:moveTo>
                    <a:pt x="95882" y="0"/>
                  </a:moveTo>
                  <a:lnTo>
                    <a:pt x="857590" y="0"/>
                  </a:lnTo>
                  <a:cubicBezTo>
                    <a:pt x="883020" y="0"/>
                    <a:pt x="907408" y="10102"/>
                    <a:pt x="925389" y="28083"/>
                  </a:cubicBezTo>
                  <a:cubicBezTo>
                    <a:pt x="943371" y="46065"/>
                    <a:pt x="953473" y="70453"/>
                    <a:pt x="953473" y="95882"/>
                  </a:cubicBezTo>
                  <a:lnTo>
                    <a:pt x="953473" y="95882"/>
                  </a:lnTo>
                  <a:cubicBezTo>
                    <a:pt x="953473" y="121312"/>
                    <a:pt x="943371" y="145700"/>
                    <a:pt x="925389" y="163681"/>
                  </a:cubicBezTo>
                  <a:cubicBezTo>
                    <a:pt x="907408" y="181663"/>
                    <a:pt x="883020" y="191765"/>
                    <a:pt x="857590" y="191765"/>
                  </a:cubicBezTo>
                  <a:lnTo>
                    <a:pt x="95882" y="191765"/>
                  </a:lnTo>
                  <a:cubicBezTo>
                    <a:pt x="70453" y="191765"/>
                    <a:pt x="46065" y="181663"/>
                    <a:pt x="28083" y="163681"/>
                  </a:cubicBezTo>
                  <a:cubicBezTo>
                    <a:pt x="10102" y="145700"/>
                    <a:pt x="0" y="121312"/>
                    <a:pt x="0" y="95882"/>
                  </a:cubicBezTo>
                  <a:lnTo>
                    <a:pt x="0" y="95882"/>
                  </a:lnTo>
                  <a:cubicBezTo>
                    <a:pt x="0" y="70453"/>
                    <a:pt x="10102" y="46065"/>
                    <a:pt x="28083" y="28083"/>
                  </a:cubicBezTo>
                  <a:cubicBezTo>
                    <a:pt x="46065" y="10102"/>
                    <a:pt x="70453" y="0"/>
                    <a:pt x="958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53473" cy="229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46496" y="180686"/>
            <a:ext cx="1901159" cy="1696029"/>
          </a:xfrm>
          <a:custGeom>
            <a:avLst/>
            <a:gdLst/>
            <a:ahLst/>
            <a:cxnLst/>
            <a:rect r="r" b="b" t="t" l="l"/>
            <a:pathLst>
              <a:path h="1696029" w="1901159">
                <a:moveTo>
                  <a:pt x="0" y="0"/>
                </a:moveTo>
                <a:lnTo>
                  <a:pt x="1901159" y="0"/>
                </a:lnTo>
                <a:lnTo>
                  <a:pt x="1901159" y="1696028"/>
                </a:lnTo>
                <a:lnTo>
                  <a:pt x="0" y="1696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2708834"/>
            <a:ext cx="8737189" cy="1357203"/>
            <a:chOff x="0" y="0"/>
            <a:chExt cx="2786734" cy="4328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6734" cy="432881"/>
            </a:xfrm>
            <a:custGeom>
              <a:avLst/>
              <a:gdLst/>
              <a:ahLst/>
              <a:cxnLst/>
              <a:rect r="r" b="b" t="t" l="l"/>
              <a:pathLst>
                <a:path h="432881" w="2786734">
                  <a:moveTo>
                    <a:pt x="45191" y="0"/>
                  </a:moveTo>
                  <a:lnTo>
                    <a:pt x="2741544" y="0"/>
                  </a:lnTo>
                  <a:cubicBezTo>
                    <a:pt x="2766502" y="0"/>
                    <a:pt x="2786734" y="20232"/>
                    <a:pt x="2786734" y="45191"/>
                  </a:cubicBezTo>
                  <a:lnTo>
                    <a:pt x="2786734" y="387691"/>
                  </a:lnTo>
                  <a:cubicBezTo>
                    <a:pt x="2786734" y="412649"/>
                    <a:pt x="2766502" y="432881"/>
                    <a:pt x="2741544" y="432881"/>
                  </a:cubicBezTo>
                  <a:lnTo>
                    <a:pt x="45191" y="432881"/>
                  </a:lnTo>
                  <a:cubicBezTo>
                    <a:pt x="20232" y="432881"/>
                    <a:pt x="0" y="412649"/>
                    <a:pt x="0" y="387691"/>
                  </a:cubicBezTo>
                  <a:lnTo>
                    <a:pt x="0" y="45191"/>
                  </a:lnTo>
                  <a:cubicBezTo>
                    <a:pt x="0" y="20232"/>
                    <a:pt x="20232" y="0"/>
                    <a:pt x="45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786734" cy="480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91761" y="2184476"/>
            <a:ext cx="7407535" cy="3933530"/>
          </a:xfrm>
          <a:custGeom>
            <a:avLst/>
            <a:gdLst/>
            <a:ahLst/>
            <a:cxnLst/>
            <a:rect r="r" b="b" t="t" l="l"/>
            <a:pathLst>
              <a:path h="3933530" w="7407535">
                <a:moveTo>
                  <a:pt x="0" y="0"/>
                </a:moveTo>
                <a:lnTo>
                  <a:pt x="7407535" y="0"/>
                </a:lnTo>
                <a:lnTo>
                  <a:pt x="7407535" y="3933530"/>
                </a:lnTo>
                <a:lnTo>
                  <a:pt x="0" y="3933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92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260464" y="9417475"/>
            <a:ext cx="3273323" cy="39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3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Ranasinghe R.A.D.T.M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3480" y="584019"/>
            <a:ext cx="13693016" cy="109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2"/>
              </a:lnSpc>
            </a:pPr>
            <a:r>
              <a:rPr lang="en-US" sz="7872" spc="-275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Real-world Example of AI Bias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320" y="2968970"/>
            <a:ext cx="826594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Predictions and Outputs are extreamly reliant on training data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4547390"/>
            <a:ext cx="8737189" cy="1046259"/>
            <a:chOff x="0" y="0"/>
            <a:chExt cx="2786734" cy="3337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86734" cy="333705"/>
            </a:xfrm>
            <a:custGeom>
              <a:avLst/>
              <a:gdLst/>
              <a:ahLst/>
              <a:cxnLst/>
              <a:rect r="r" b="b" t="t" l="l"/>
              <a:pathLst>
                <a:path h="333705" w="2786734">
                  <a:moveTo>
                    <a:pt x="45191" y="0"/>
                  </a:moveTo>
                  <a:lnTo>
                    <a:pt x="2741544" y="0"/>
                  </a:lnTo>
                  <a:cubicBezTo>
                    <a:pt x="2766502" y="0"/>
                    <a:pt x="2786734" y="20232"/>
                    <a:pt x="2786734" y="45191"/>
                  </a:cubicBezTo>
                  <a:lnTo>
                    <a:pt x="2786734" y="288515"/>
                  </a:lnTo>
                  <a:cubicBezTo>
                    <a:pt x="2786734" y="313473"/>
                    <a:pt x="2766502" y="333705"/>
                    <a:pt x="2741544" y="333705"/>
                  </a:cubicBezTo>
                  <a:lnTo>
                    <a:pt x="45191" y="333705"/>
                  </a:lnTo>
                  <a:cubicBezTo>
                    <a:pt x="20232" y="333705"/>
                    <a:pt x="0" y="313473"/>
                    <a:pt x="0" y="288515"/>
                  </a:cubicBezTo>
                  <a:lnTo>
                    <a:pt x="0" y="45191"/>
                  </a:lnTo>
                  <a:cubicBezTo>
                    <a:pt x="0" y="20232"/>
                    <a:pt x="20232" y="0"/>
                    <a:pt x="45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786734" cy="3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64320" y="4836736"/>
            <a:ext cx="826594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Bad data -&gt;  Bad Algorithm -&gt;  Unfair output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73474" y="6445082"/>
            <a:ext cx="981692" cy="981692"/>
            <a:chOff x="0" y="0"/>
            <a:chExt cx="1308923" cy="130892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308923" cy="130892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  <a:ln w="1428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417392" y="402260"/>
              <a:ext cx="474139" cy="504403"/>
            </a:xfrm>
            <a:custGeom>
              <a:avLst/>
              <a:gdLst/>
              <a:ahLst/>
              <a:cxnLst/>
              <a:rect r="r" b="b" t="t" l="l"/>
              <a:pathLst>
                <a:path h="504403" w="474139">
                  <a:moveTo>
                    <a:pt x="0" y="0"/>
                  </a:moveTo>
                  <a:lnTo>
                    <a:pt x="474139" y="0"/>
                  </a:lnTo>
                  <a:lnTo>
                    <a:pt x="474139" y="504403"/>
                  </a:lnTo>
                  <a:lnTo>
                    <a:pt x="0" y="504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010392" y="6380515"/>
            <a:ext cx="7133608" cy="1046259"/>
            <a:chOff x="0" y="0"/>
            <a:chExt cx="2275271" cy="3337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75271" cy="333705"/>
            </a:xfrm>
            <a:custGeom>
              <a:avLst/>
              <a:gdLst/>
              <a:ahLst/>
              <a:cxnLst/>
              <a:rect r="r" b="b" t="t" l="l"/>
              <a:pathLst>
                <a:path h="333705" w="2275271">
                  <a:moveTo>
                    <a:pt x="55349" y="0"/>
                  </a:moveTo>
                  <a:lnTo>
                    <a:pt x="2219922" y="0"/>
                  </a:lnTo>
                  <a:cubicBezTo>
                    <a:pt x="2250490" y="0"/>
                    <a:pt x="2275271" y="24781"/>
                    <a:pt x="2275271" y="55349"/>
                  </a:cubicBezTo>
                  <a:lnTo>
                    <a:pt x="2275271" y="278356"/>
                  </a:lnTo>
                  <a:cubicBezTo>
                    <a:pt x="2275271" y="308925"/>
                    <a:pt x="2250490" y="333705"/>
                    <a:pt x="2219922" y="333705"/>
                  </a:cubicBezTo>
                  <a:lnTo>
                    <a:pt x="55349" y="333705"/>
                  </a:lnTo>
                  <a:cubicBezTo>
                    <a:pt x="40670" y="333705"/>
                    <a:pt x="26591" y="327874"/>
                    <a:pt x="16211" y="317494"/>
                  </a:cubicBezTo>
                  <a:cubicBezTo>
                    <a:pt x="5831" y="307114"/>
                    <a:pt x="0" y="293036"/>
                    <a:pt x="0" y="278356"/>
                  </a:cubicBezTo>
                  <a:lnTo>
                    <a:pt x="0" y="55349"/>
                  </a:lnTo>
                  <a:cubicBezTo>
                    <a:pt x="0" y="24781"/>
                    <a:pt x="24781" y="0"/>
                    <a:pt x="553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275271" cy="3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246012" y="6669862"/>
            <a:ext cx="689798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Common well represented systems - Windows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97691" y="8061969"/>
            <a:ext cx="933258" cy="933258"/>
            <a:chOff x="0" y="0"/>
            <a:chExt cx="1244344" cy="1244344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244344" cy="1244344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777B6"/>
              </a:solidFill>
              <a:ln w="1428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true" flipV="false" rot="0">
              <a:off x="339045" y="338012"/>
              <a:ext cx="566253" cy="568319"/>
            </a:xfrm>
            <a:custGeom>
              <a:avLst/>
              <a:gdLst/>
              <a:ahLst/>
              <a:cxnLst/>
              <a:rect r="r" b="b" t="t" l="l"/>
              <a:pathLst>
                <a:path h="568319" w="566253">
                  <a:moveTo>
                    <a:pt x="566253" y="0"/>
                  </a:moveTo>
                  <a:lnTo>
                    <a:pt x="0" y="0"/>
                  </a:lnTo>
                  <a:lnTo>
                    <a:pt x="0" y="568319"/>
                  </a:lnTo>
                  <a:lnTo>
                    <a:pt x="566253" y="568319"/>
                  </a:lnTo>
                  <a:lnTo>
                    <a:pt x="566253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2010392" y="7948968"/>
            <a:ext cx="7133608" cy="1046259"/>
            <a:chOff x="0" y="0"/>
            <a:chExt cx="2275271" cy="33370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75271" cy="333705"/>
            </a:xfrm>
            <a:custGeom>
              <a:avLst/>
              <a:gdLst/>
              <a:ahLst/>
              <a:cxnLst/>
              <a:rect r="r" b="b" t="t" l="l"/>
              <a:pathLst>
                <a:path h="333705" w="2275271">
                  <a:moveTo>
                    <a:pt x="55349" y="0"/>
                  </a:moveTo>
                  <a:lnTo>
                    <a:pt x="2219922" y="0"/>
                  </a:lnTo>
                  <a:cubicBezTo>
                    <a:pt x="2250490" y="0"/>
                    <a:pt x="2275271" y="24781"/>
                    <a:pt x="2275271" y="55349"/>
                  </a:cubicBezTo>
                  <a:lnTo>
                    <a:pt x="2275271" y="278356"/>
                  </a:lnTo>
                  <a:cubicBezTo>
                    <a:pt x="2275271" y="308925"/>
                    <a:pt x="2250490" y="333705"/>
                    <a:pt x="2219922" y="333705"/>
                  </a:cubicBezTo>
                  <a:lnTo>
                    <a:pt x="55349" y="333705"/>
                  </a:lnTo>
                  <a:cubicBezTo>
                    <a:pt x="40670" y="333705"/>
                    <a:pt x="26591" y="327874"/>
                    <a:pt x="16211" y="317494"/>
                  </a:cubicBezTo>
                  <a:cubicBezTo>
                    <a:pt x="5831" y="307114"/>
                    <a:pt x="0" y="293036"/>
                    <a:pt x="0" y="278356"/>
                  </a:cubicBezTo>
                  <a:lnTo>
                    <a:pt x="0" y="55349"/>
                  </a:lnTo>
                  <a:cubicBezTo>
                    <a:pt x="0" y="24781"/>
                    <a:pt x="24781" y="0"/>
                    <a:pt x="553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2275271" cy="3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246012" y="8238314"/>
            <a:ext cx="689798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lesser-known system - old Linux</a:t>
            </a:r>
          </a:p>
        </p:txBody>
      </p:sp>
      <p:sp>
        <p:nvSpPr>
          <p:cNvPr name="AutoShape 38" id="38"/>
          <p:cNvSpPr/>
          <p:nvPr/>
        </p:nvSpPr>
        <p:spPr>
          <a:xfrm>
            <a:off x="9144000" y="6888302"/>
            <a:ext cx="1558955" cy="0"/>
          </a:xfrm>
          <a:prstGeom prst="line">
            <a:avLst/>
          </a:prstGeom>
          <a:ln cap="flat" w="85725">
            <a:solidFill>
              <a:srgbClr val="13538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9144000" y="8472097"/>
            <a:ext cx="1558955" cy="0"/>
          </a:xfrm>
          <a:prstGeom prst="line">
            <a:avLst/>
          </a:prstGeom>
          <a:ln cap="flat" w="85725">
            <a:solidFill>
              <a:srgbClr val="C2B3C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0" id="40"/>
          <p:cNvGrpSpPr/>
          <p:nvPr/>
        </p:nvGrpSpPr>
        <p:grpSpPr>
          <a:xfrm rot="0">
            <a:off x="10702955" y="6412799"/>
            <a:ext cx="5786183" cy="1046259"/>
            <a:chOff x="0" y="0"/>
            <a:chExt cx="1845508" cy="33370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845508" cy="333705"/>
            </a:xfrm>
            <a:custGeom>
              <a:avLst/>
              <a:gdLst/>
              <a:ahLst/>
              <a:cxnLst/>
              <a:rect r="r" b="b" t="t" l="l"/>
              <a:pathLst>
                <a:path h="333705" w="1845508">
                  <a:moveTo>
                    <a:pt x="68238" y="0"/>
                  </a:moveTo>
                  <a:lnTo>
                    <a:pt x="1777270" y="0"/>
                  </a:lnTo>
                  <a:cubicBezTo>
                    <a:pt x="1795368" y="0"/>
                    <a:pt x="1812725" y="7189"/>
                    <a:pt x="1825522" y="19986"/>
                  </a:cubicBezTo>
                  <a:cubicBezTo>
                    <a:pt x="1838319" y="32784"/>
                    <a:pt x="1845508" y="50140"/>
                    <a:pt x="1845508" y="68238"/>
                  </a:cubicBezTo>
                  <a:lnTo>
                    <a:pt x="1845508" y="265467"/>
                  </a:lnTo>
                  <a:cubicBezTo>
                    <a:pt x="1845508" y="283565"/>
                    <a:pt x="1838319" y="300922"/>
                    <a:pt x="1825522" y="313719"/>
                  </a:cubicBezTo>
                  <a:cubicBezTo>
                    <a:pt x="1812725" y="326516"/>
                    <a:pt x="1795368" y="333705"/>
                    <a:pt x="1777270" y="333705"/>
                  </a:cubicBezTo>
                  <a:lnTo>
                    <a:pt x="68238" y="333705"/>
                  </a:lnTo>
                  <a:cubicBezTo>
                    <a:pt x="50140" y="333705"/>
                    <a:pt x="32784" y="326516"/>
                    <a:pt x="19986" y="313719"/>
                  </a:cubicBezTo>
                  <a:cubicBezTo>
                    <a:pt x="7189" y="300922"/>
                    <a:pt x="0" y="283565"/>
                    <a:pt x="0" y="265467"/>
                  </a:cubicBezTo>
                  <a:lnTo>
                    <a:pt x="0" y="68238"/>
                  </a:lnTo>
                  <a:cubicBezTo>
                    <a:pt x="0" y="50140"/>
                    <a:pt x="7189" y="32784"/>
                    <a:pt x="19986" y="19986"/>
                  </a:cubicBezTo>
                  <a:cubicBezTo>
                    <a:pt x="32784" y="7189"/>
                    <a:pt x="50140" y="0"/>
                    <a:pt x="68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1845508" cy="3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0938575" y="6702145"/>
            <a:ext cx="53090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correctly detecting a vulnerability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0700024" y="7933625"/>
            <a:ext cx="5786183" cy="1046259"/>
            <a:chOff x="0" y="0"/>
            <a:chExt cx="1845508" cy="33370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845508" cy="333705"/>
            </a:xfrm>
            <a:custGeom>
              <a:avLst/>
              <a:gdLst/>
              <a:ahLst/>
              <a:cxnLst/>
              <a:rect r="r" b="b" t="t" l="l"/>
              <a:pathLst>
                <a:path h="333705" w="1845508">
                  <a:moveTo>
                    <a:pt x="68238" y="0"/>
                  </a:moveTo>
                  <a:lnTo>
                    <a:pt x="1777270" y="0"/>
                  </a:lnTo>
                  <a:cubicBezTo>
                    <a:pt x="1795368" y="0"/>
                    <a:pt x="1812725" y="7189"/>
                    <a:pt x="1825522" y="19986"/>
                  </a:cubicBezTo>
                  <a:cubicBezTo>
                    <a:pt x="1838319" y="32784"/>
                    <a:pt x="1845508" y="50140"/>
                    <a:pt x="1845508" y="68238"/>
                  </a:cubicBezTo>
                  <a:lnTo>
                    <a:pt x="1845508" y="265467"/>
                  </a:lnTo>
                  <a:cubicBezTo>
                    <a:pt x="1845508" y="283565"/>
                    <a:pt x="1838319" y="300922"/>
                    <a:pt x="1825522" y="313719"/>
                  </a:cubicBezTo>
                  <a:cubicBezTo>
                    <a:pt x="1812725" y="326516"/>
                    <a:pt x="1795368" y="333705"/>
                    <a:pt x="1777270" y="333705"/>
                  </a:cubicBezTo>
                  <a:lnTo>
                    <a:pt x="68238" y="333705"/>
                  </a:lnTo>
                  <a:cubicBezTo>
                    <a:pt x="50140" y="333705"/>
                    <a:pt x="32784" y="326516"/>
                    <a:pt x="19986" y="313719"/>
                  </a:cubicBezTo>
                  <a:cubicBezTo>
                    <a:pt x="7189" y="300922"/>
                    <a:pt x="0" y="283565"/>
                    <a:pt x="0" y="265467"/>
                  </a:cubicBezTo>
                  <a:lnTo>
                    <a:pt x="0" y="68238"/>
                  </a:lnTo>
                  <a:cubicBezTo>
                    <a:pt x="0" y="50140"/>
                    <a:pt x="7189" y="32784"/>
                    <a:pt x="19986" y="19986"/>
                  </a:cubicBezTo>
                  <a:cubicBezTo>
                    <a:pt x="32784" y="7189"/>
                    <a:pt x="50140" y="0"/>
                    <a:pt x="68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845508" cy="381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0935644" y="8222972"/>
            <a:ext cx="530908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missing a vulnerability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6476255" y="4830898"/>
            <a:ext cx="3280284" cy="4883797"/>
          </a:xfrm>
          <a:custGeom>
            <a:avLst/>
            <a:gdLst/>
            <a:ahLst/>
            <a:cxnLst/>
            <a:rect r="r" b="b" t="t" l="l"/>
            <a:pathLst>
              <a:path h="4883797" w="3280284">
                <a:moveTo>
                  <a:pt x="0" y="0"/>
                </a:moveTo>
                <a:lnTo>
                  <a:pt x="3280284" y="0"/>
                </a:lnTo>
                <a:lnTo>
                  <a:pt x="3280284" y="4883797"/>
                </a:lnTo>
                <a:lnTo>
                  <a:pt x="0" y="48837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1049" y="9606074"/>
            <a:ext cx="4076771" cy="525454"/>
            <a:chOff x="0" y="0"/>
            <a:chExt cx="1300290" cy="1675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290" cy="167594"/>
            </a:xfrm>
            <a:custGeom>
              <a:avLst/>
              <a:gdLst/>
              <a:ahLst/>
              <a:cxnLst/>
              <a:rect r="r" b="b" t="t" l="l"/>
              <a:pathLst>
                <a:path h="167594" w="1300290">
                  <a:moveTo>
                    <a:pt x="83797" y="0"/>
                  </a:moveTo>
                  <a:lnTo>
                    <a:pt x="1216493" y="0"/>
                  </a:lnTo>
                  <a:cubicBezTo>
                    <a:pt x="1262773" y="0"/>
                    <a:pt x="1300290" y="37517"/>
                    <a:pt x="1300290" y="83797"/>
                  </a:cubicBezTo>
                  <a:lnTo>
                    <a:pt x="1300290" y="83797"/>
                  </a:lnTo>
                  <a:cubicBezTo>
                    <a:pt x="1300290" y="106021"/>
                    <a:pt x="1291461" y="127335"/>
                    <a:pt x="1275746" y="143050"/>
                  </a:cubicBezTo>
                  <a:cubicBezTo>
                    <a:pt x="1260031" y="158765"/>
                    <a:pt x="1238717" y="167594"/>
                    <a:pt x="1216493" y="167594"/>
                  </a:cubicBezTo>
                  <a:lnTo>
                    <a:pt x="83797" y="167594"/>
                  </a:lnTo>
                  <a:cubicBezTo>
                    <a:pt x="37517" y="167594"/>
                    <a:pt x="0" y="130077"/>
                    <a:pt x="0" y="83797"/>
                  </a:cubicBezTo>
                  <a:lnTo>
                    <a:pt x="0" y="83797"/>
                  </a:lnTo>
                  <a:cubicBezTo>
                    <a:pt x="0" y="37517"/>
                    <a:pt x="37517" y="0"/>
                    <a:pt x="837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00290" cy="215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2023707"/>
          <a:ext cx="16230600" cy="6862965"/>
        </p:xfrm>
        <a:graphic>
          <a:graphicData uri="http://schemas.openxmlformats.org/drawingml/2006/table">
            <a:tbl>
              <a:tblPr/>
              <a:tblGrid>
                <a:gridCol w="2967647"/>
                <a:gridCol w="4685382"/>
                <a:gridCol w="4447424"/>
                <a:gridCol w="4130147"/>
              </a:tblGrid>
              <a:tr h="9966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Traditional 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AI Testing with Bias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AI Testing without Bias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Coverage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Limited by human expertise.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Focuses on popular systems, misses others.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Equal coverage across all systems.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54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High but prone to human error in unknown areas.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Accurate in familiar areas, poor in others.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Consistent accuracy across all platforms.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24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Human Involvement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High involvement needed.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Needs human oversight for bias correction.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Minimal human involvement required.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24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Result Consistency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Varies due to human factors.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Inconsistent in less common systems.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Consistent and reliable across all tests.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4029353" y="9637405"/>
            <a:ext cx="406638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Ranasinghe R.A.D.T.M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3480" y="555444"/>
            <a:ext cx="17442254" cy="94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0"/>
              </a:lnSpc>
            </a:pPr>
            <a:r>
              <a:rPr lang="en-US" sz="6772" spc="-237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Ensuring Fairness in AI Penetration Testing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700945" y="8316608"/>
            <a:ext cx="3531638" cy="4896551"/>
          </a:xfrm>
          <a:custGeom>
            <a:avLst/>
            <a:gdLst/>
            <a:ahLst/>
            <a:cxnLst/>
            <a:rect r="r" b="b" t="t" l="l"/>
            <a:pathLst>
              <a:path h="4896551" w="3531638">
                <a:moveTo>
                  <a:pt x="0" y="0"/>
                </a:moveTo>
                <a:lnTo>
                  <a:pt x="3531637" y="0"/>
                </a:lnTo>
                <a:lnTo>
                  <a:pt x="3531637" y="4896551"/>
                </a:lnTo>
                <a:lnTo>
                  <a:pt x="0" y="4896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142" y="600751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51114" y="3950114"/>
            <a:ext cx="6336886" cy="6336886"/>
          </a:xfrm>
          <a:custGeom>
            <a:avLst/>
            <a:gdLst/>
            <a:ahLst/>
            <a:cxnLst/>
            <a:rect r="r" b="b" t="t" l="l"/>
            <a:pathLst>
              <a:path h="6336886" w="6336886">
                <a:moveTo>
                  <a:pt x="0" y="0"/>
                </a:moveTo>
                <a:lnTo>
                  <a:pt x="6336886" y="0"/>
                </a:lnTo>
                <a:lnTo>
                  <a:pt x="6336886" y="6336886"/>
                </a:lnTo>
                <a:lnTo>
                  <a:pt x="0" y="6336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6142" y="531854"/>
            <a:ext cx="17263678" cy="293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870" spc="-380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Accountability and Responsibility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0658" y="3950114"/>
            <a:ext cx="3280284" cy="4883797"/>
          </a:xfrm>
          <a:custGeom>
            <a:avLst/>
            <a:gdLst/>
            <a:ahLst/>
            <a:cxnLst/>
            <a:rect r="r" b="b" t="t" l="l"/>
            <a:pathLst>
              <a:path h="4883797" w="3280284">
                <a:moveTo>
                  <a:pt x="0" y="0"/>
                </a:moveTo>
                <a:lnTo>
                  <a:pt x="3280284" y="0"/>
                </a:lnTo>
                <a:lnTo>
                  <a:pt x="3280284" y="4883797"/>
                </a:lnTo>
                <a:lnTo>
                  <a:pt x="0" y="4883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08619" y="9467300"/>
            <a:ext cx="2676316" cy="655014"/>
            <a:chOff x="0" y="0"/>
            <a:chExt cx="853614" cy="2089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3614" cy="208917"/>
            </a:xfrm>
            <a:custGeom>
              <a:avLst/>
              <a:gdLst/>
              <a:ahLst/>
              <a:cxnLst/>
              <a:rect r="r" b="b" t="t" l="l"/>
              <a:pathLst>
                <a:path h="208917" w="853614">
                  <a:moveTo>
                    <a:pt x="104459" y="0"/>
                  </a:moveTo>
                  <a:lnTo>
                    <a:pt x="749155" y="0"/>
                  </a:lnTo>
                  <a:cubicBezTo>
                    <a:pt x="806846" y="0"/>
                    <a:pt x="853614" y="46768"/>
                    <a:pt x="853614" y="104459"/>
                  </a:cubicBezTo>
                  <a:lnTo>
                    <a:pt x="853614" y="104459"/>
                  </a:lnTo>
                  <a:cubicBezTo>
                    <a:pt x="853614" y="132163"/>
                    <a:pt x="842608" y="158732"/>
                    <a:pt x="823018" y="178322"/>
                  </a:cubicBezTo>
                  <a:cubicBezTo>
                    <a:pt x="803429" y="197912"/>
                    <a:pt x="776859" y="208917"/>
                    <a:pt x="749155" y="208917"/>
                  </a:cubicBezTo>
                  <a:lnTo>
                    <a:pt x="104459" y="208917"/>
                  </a:lnTo>
                  <a:cubicBezTo>
                    <a:pt x="76754" y="208917"/>
                    <a:pt x="50185" y="197912"/>
                    <a:pt x="30595" y="178322"/>
                  </a:cubicBezTo>
                  <a:cubicBezTo>
                    <a:pt x="11005" y="158732"/>
                    <a:pt x="0" y="132163"/>
                    <a:pt x="0" y="104459"/>
                  </a:cubicBezTo>
                  <a:lnTo>
                    <a:pt x="0" y="104459"/>
                  </a:lnTo>
                  <a:cubicBezTo>
                    <a:pt x="0" y="76754"/>
                    <a:pt x="11005" y="50185"/>
                    <a:pt x="30595" y="30595"/>
                  </a:cubicBezTo>
                  <a:cubicBezTo>
                    <a:pt x="50185" y="11005"/>
                    <a:pt x="76754" y="0"/>
                    <a:pt x="104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53614" cy="2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705033" y="9576367"/>
            <a:ext cx="228348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Bomal G.D.I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70455"/>
            <a:ext cx="12093551" cy="1074703"/>
            <a:chOff x="0" y="0"/>
            <a:chExt cx="3857249" cy="3427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57249" cy="342777"/>
            </a:xfrm>
            <a:custGeom>
              <a:avLst/>
              <a:gdLst/>
              <a:ahLst/>
              <a:cxnLst/>
              <a:rect r="r" b="b" t="t" l="l"/>
              <a:pathLst>
                <a:path h="342777" w="3857249">
                  <a:moveTo>
                    <a:pt x="32649" y="0"/>
                  </a:moveTo>
                  <a:lnTo>
                    <a:pt x="3824601" y="0"/>
                  </a:lnTo>
                  <a:cubicBezTo>
                    <a:pt x="3833260" y="0"/>
                    <a:pt x="3841564" y="3440"/>
                    <a:pt x="3847687" y="9563"/>
                  </a:cubicBezTo>
                  <a:cubicBezTo>
                    <a:pt x="3853810" y="15685"/>
                    <a:pt x="3857249" y="23990"/>
                    <a:pt x="3857249" y="32649"/>
                  </a:cubicBezTo>
                  <a:lnTo>
                    <a:pt x="3857249" y="310129"/>
                  </a:lnTo>
                  <a:cubicBezTo>
                    <a:pt x="3857249" y="318788"/>
                    <a:pt x="3853810" y="327092"/>
                    <a:pt x="3847687" y="333215"/>
                  </a:cubicBezTo>
                  <a:cubicBezTo>
                    <a:pt x="3841564" y="339338"/>
                    <a:pt x="3833260" y="342777"/>
                    <a:pt x="3824601" y="342777"/>
                  </a:cubicBezTo>
                  <a:lnTo>
                    <a:pt x="32649" y="342777"/>
                  </a:lnTo>
                  <a:cubicBezTo>
                    <a:pt x="14617" y="342777"/>
                    <a:pt x="0" y="328160"/>
                    <a:pt x="0" y="310129"/>
                  </a:cubicBezTo>
                  <a:lnTo>
                    <a:pt x="0" y="32649"/>
                  </a:lnTo>
                  <a:cubicBezTo>
                    <a:pt x="0" y="23990"/>
                    <a:pt x="3440" y="15685"/>
                    <a:pt x="9563" y="9563"/>
                  </a:cubicBezTo>
                  <a:cubicBezTo>
                    <a:pt x="15685" y="3440"/>
                    <a:pt x="23990" y="0"/>
                    <a:pt x="326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857249" cy="390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565823" indent="-282911" lvl="1">
                <a:lnSpc>
                  <a:spcPts val="3669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AI decisions in penetration testing impact systems, data, and security.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876702"/>
            <a:ext cx="10642920" cy="1074703"/>
            <a:chOff x="0" y="0"/>
            <a:chExt cx="3394569" cy="3427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4569" cy="342777"/>
            </a:xfrm>
            <a:custGeom>
              <a:avLst/>
              <a:gdLst/>
              <a:ahLst/>
              <a:cxnLst/>
              <a:rect r="r" b="b" t="t" l="l"/>
              <a:pathLst>
                <a:path h="342777" w="3394569">
                  <a:moveTo>
                    <a:pt x="37099" y="0"/>
                  </a:moveTo>
                  <a:lnTo>
                    <a:pt x="3357471" y="0"/>
                  </a:lnTo>
                  <a:cubicBezTo>
                    <a:pt x="3367310" y="0"/>
                    <a:pt x="3376746" y="3909"/>
                    <a:pt x="3383703" y="10866"/>
                  </a:cubicBezTo>
                  <a:cubicBezTo>
                    <a:pt x="3390660" y="17823"/>
                    <a:pt x="3394569" y="27259"/>
                    <a:pt x="3394569" y="37099"/>
                  </a:cubicBezTo>
                  <a:lnTo>
                    <a:pt x="3394569" y="305679"/>
                  </a:lnTo>
                  <a:cubicBezTo>
                    <a:pt x="3394569" y="315518"/>
                    <a:pt x="3390660" y="324954"/>
                    <a:pt x="3383703" y="331911"/>
                  </a:cubicBezTo>
                  <a:cubicBezTo>
                    <a:pt x="3376746" y="338869"/>
                    <a:pt x="3367310" y="342777"/>
                    <a:pt x="3357471" y="342777"/>
                  </a:cubicBezTo>
                  <a:lnTo>
                    <a:pt x="37099" y="342777"/>
                  </a:lnTo>
                  <a:cubicBezTo>
                    <a:pt x="27259" y="342777"/>
                    <a:pt x="17823" y="338869"/>
                    <a:pt x="10866" y="331911"/>
                  </a:cubicBezTo>
                  <a:cubicBezTo>
                    <a:pt x="3909" y="324954"/>
                    <a:pt x="0" y="315518"/>
                    <a:pt x="0" y="305679"/>
                  </a:cubicBezTo>
                  <a:lnTo>
                    <a:pt x="0" y="37099"/>
                  </a:lnTo>
                  <a:cubicBezTo>
                    <a:pt x="0" y="27259"/>
                    <a:pt x="3909" y="17823"/>
                    <a:pt x="10866" y="10866"/>
                  </a:cubicBezTo>
                  <a:cubicBezTo>
                    <a:pt x="17823" y="3909"/>
                    <a:pt x="27259" y="0"/>
                    <a:pt x="37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94569" cy="390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565823" indent="-282911" lvl="1">
                <a:lnSpc>
                  <a:spcPts val="3669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Developers, organizations, and AI systems play distinct roles.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284780"/>
            <a:ext cx="13885508" cy="1074703"/>
            <a:chOff x="0" y="0"/>
            <a:chExt cx="4428796" cy="342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28796" cy="342777"/>
            </a:xfrm>
            <a:custGeom>
              <a:avLst/>
              <a:gdLst/>
              <a:ahLst/>
              <a:cxnLst/>
              <a:rect r="r" b="b" t="t" l="l"/>
              <a:pathLst>
                <a:path h="342777" w="4428796">
                  <a:moveTo>
                    <a:pt x="28435" y="0"/>
                  </a:moveTo>
                  <a:lnTo>
                    <a:pt x="4400360" y="0"/>
                  </a:lnTo>
                  <a:cubicBezTo>
                    <a:pt x="4416065" y="0"/>
                    <a:pt x="4428796" y="12731"/>
                    <a:pt x="4428796" y="28435"/>
                  </a:cubicBezTo>
                  <a:lnTo>
                    <a:pt x="4428796" y="314342"/>
                  </a:lnTo>
                  <a:cubicBezTo>
                    <a:pt x="4428796" y="330047"/>
                    <a:pt x="4416065" y="342777"/>
                    <a:pt x="4400360" y="342777"/>
                  </a:cubicBezTo>
                  <a:lnTo>
                    <a:pt x="28435" y="342777"/>
                  </a:lnTo>
                  <a:cubicBezTo>
                    <a:pt x="12731" y="342777"/>
                    <a:pt x="0" y="330047"/>
                    <a:pt x="0" y="314342"/>
                  </a:cubicBezTo>
                  <a:lnTo>
                    <a:pt x="0" y="28435"/>
                  </a:lnTo>
                  <a:cubicBezTo>
                    <a:pt x="0" y="12731"/>
                    <a:pt x="12731" y="0"/>
                    <a:pt x="284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428796" cy="390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565823" indent="-282911" lvl="1">
                <a:lnSpc>
                  <a:spcPts val="3669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Accountability becomes crucial when AI systems make errors or biased decisions.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054592" y="2361399"/>
            <a:ext cx="3691072" cy="3292814"/>
          </a:xfrm>
          <a:custGeom>
            <a:avLst/>
            <a:gdLst/>
            <a:ahLst/>
            <a:cxnLst/>
            <a:rect r="r" b="b" t="t" l="l"/>
            <a:pathLst>
              <a:path h="3292814" w="3691072">
                <a:moveTo>
                  <a:pt x="0" y="0"/>
                </a:moveTo>
                <a:lnTo>
                  <a:pt x="3691072" y="0"/>
                </a:lnTo>
                <a:lnTo>
                  <a:pt x="3691072" y="3292814"/>
                </a:lnTo>
                <a:lnTo>
                  <a:pt x="0" y="3292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71620" y="8077893"/>
            <a:ext cx="8115300" cy="1180407"/>
          </a:xfrm>
          <a:custGeom>
            <a:avLst/>
            <a:gdLst/>
            <a:ahLst/>
            <a:cxnLst/>
            <a:rect r="r" b="b" t="t" l="l"/>
            <a:pathLst>
              <a:path h="1180407" w="8115300">
                <a:moveTo>
                  <a:pt x="0" y="0"/>
                </a:moveTo>
                <a:lnTo>
                  <a:pt x="8115300" y="0"/>
                </a:lnTo>
                <a:lnTo>
                  <a:pt x="8115300" y="1180407"/>
                </a:lnTo>
                <a:lnTo>
                  <a:pt x="0" y="1180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838443" y="8194271"/>
            <a:ext cx="7315200" cy="1064029"/>
          </a:xfrm>
          <a:custGeom>
            <a:avLst/>
            <a:gdLst/>
            <a:ahLst/>
            <a:cxnLst/>
            <a:rect r="r" b="b" t="t" l="l"/>
            <a:pathLst>
              <a:path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6569" y="597301"/>
            <a:ext cx="15881772" cy="221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0"/>
              </a:lnSpc>
            </a:pPr>
            <a:r>
              <a:rPr lang="en-US" sz="8184" spc="-286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Accountability in AI Penetration Testing: A Complex Issue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6307" y="8039793"/>
            <a:ext cx="8778337" cy="85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2"/>
              </a:lnSpc>
              <a:spcBef>
                <a:spcPct val="0"/>
              </a:spcBef>
            </a:pPr>
            <a:r>
              <a:rPr lang="en-US" b="true" sz="2473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Accountability is shared, but responsibility varies across the AI development and implementation lifecycle.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508619" y="9467300"/>
            <a:ext cx="2676316" cy="655014"/>
            <a:chOff x="0" y="0"/>
            <a:chExt cx="853614" cy="2089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3614" cy="208917"/>
            </a:xfrm>
            <a:custGeom>
              <a:avLst/>
              <a:gdLst/>
              <a:ahLst/>
              <a:cxnLst/>
              <a:rect r="r" b="b" t="t" l="l"/>
              <a:pathLst>
                <a:path h="208917" w="853614">
                  <a:moveTo>
                    <a:pt x="104459" y="0"/>
                  </a:moveTo>
                  <a:lnTo>
                    <a:pt x="749155" y="0"/>
                  </a:lnTo>
                  <a:cubicBezTo>
                    <a:pt x="806846" y="0"/>
                    <a:pt x="853614" y="46768"/>
                    <a:pt x="853614" y="104459"/>
                  </a:cubicBezTo>
                  <a:lnTo>
                    <a:pt x="853614" y="104459"/>
                  </a:lnTo>
                  <a:cubicBezTo>
                    <a:pt x="853614" y="132163"/>
                    <a:pt x="842608" y="158732"/>
                    <a:pt x="823018" y="178322"/>
                  </a:cubicBezTo>
                  <a:cubicBezTo>
                    <a:pt x="803429" y="197912"/>
                    <a:pt x="776859" y="208917"/>
                    <a:pt x="749155" y="208917"/>
                  </a:cubicBezTo>
                  <a:lnTo>
                    <a:pt x="104459" y="208917"/>
                  </a:lnTo>
                  <a:cubicBezTo>
                    <a:pt x="76754" y="208917"/>
                    <a:pt x="50185" y="197912"/>
                    <a:pt x="30595" y="178322"/>
                  </a:cubicBezTo>
                  <a:cubicBezTo>
                    <a:pt x="11005" y="158732"/>
                    <a:pt x="0" y="132163"/>
                    <a:pt x="0" y="104459"/>
                  </a:cubicBezTo>
                  <a:lnTo>
                    <a:pt x="0" y="104459"/>
                  </a:lnTo>
                  <a:cubicBezTo>
                    <a:pt x="0" y="76754"/>
                    <a:pt x="11005" y="50185"/>
                    <a:pt x="30595" y="30595"/>
                  </a:cubicBezTo>
                  <a:cubicBezTo>
                    <a:pt x="50185" y="11005"/>
                    <a:pt x="76754" y="0"/>
                    <a:pt x="104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53614" cy="2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705033" y="9576367"/>
            <a:ext cx="228348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Bomal G.D.I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0372" y="1694008"/>
            <a:ext cx="7464933" cy="8229600"/>
          </a:xfrm>
          <a:custGeom>
            <a:avLst/>
            <a:gdLst/>
            <a:ahLst/>
            <a:cxnLst/>
            <a:rect r="r" b="b" t="t" l="l"/>
            <a:pathLst>
              <a:path h="8229600" w="7464933">
                <a:moveTo>
                  <a:pt x="0" y="0"/>
                </a:moveTo>
                <a:lnTo>
                  <a:pt x="7464933" y="0"/>
                </a:lnTo>
                <a:lnTo>
                  <a:pt x="74649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22839" y="557436"/>
            <a:ext cx="12562198" cy="171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28"/>
              </a:lnSpc>
            </a:pPr>
            <a:r>
              <a:rPr lang="en-US" b="true" sz="6334" spc="-221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Players in AI Accountability: Who’s Responsible?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889271"/>
            <a:ext cx="1211644" cy="1211644"/>
            <a:chOff x="0" y="0"/>
            <a:chExt cx="1615525" cy="161552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15525" cy="1615525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D3F9">
                  <a:alpha val="60000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8595" lIns="48595" bIns="48595" rIns="48595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45585" y="159674"/>
              <a:ext cx="1324355" cy="1296177"/>
              <a:chOff x="0" y="0"/>
              <a:chExt cx="812800" cy="79550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795506"/>
              </a:xfrm>
              <a:custGeom>
                <a:avLst/>
                <a:gdLst/>
                <a:ahLst/>
                <a:cxnLst/>
                <a:rect r="r" b="b" t="t" l="l"/>
                <a:pathLst>
                  <a:path h="795506" w="812800">
                    <a:moveTo>
                      <a:pt x="406400" y="0"/>
                    </a:moveTo>
                    <a:cubicBezTo>
                      <a:pt x="181951" y="0"/>
                      <a:pt x="0" y="178080"/>
                      <a:pt x="0" y="397753"/>
                    </a:cubicBezTo>
                    <a:cubicBezTo>
                      <a:pt x="0" y="617426"/>
                      <a:pt x="181951" y="795506"/>
                      <a:pt x="406400" y="795506"/>
                    </a:cubicBezTo>
                    <a:cubicBezTo>
                      <a:pt x="630849" y="795506"/>
                      <a:pt x="812800" y="617426"/>
                      <a:pt x="812800" y="397753"/>
                    </a:cubicBezTo>
                    <a:cubicBezTo>
                      <a:pt x="812800" y="17808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D3F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30196"/>
                <a:ext cx="660400" cy="75112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250"/>
                  </a:lnSpc>
                </a:pPr>
                <a:r>
                  <a:rPr lang="en-US" b="true" sz="35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1</a:t>
                </a: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2649994" y="2582995"/>
            <a:ext cx="14609306" cy="1824196"/>
            <a:chOff x="0" y="0"/>
            <a:chExt cx="4659652" cy="5818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59652" cy="581829"/>
            </a:xfrm>
            <a:custGeom>
              <a:avLst/>
              <a:gdLst/>
              <a:ahLst/>
              <a:cxnLst/>
              <a:rect r="r" b="b" t="t" l="l"/>
              <a:pathLst>
                <a:path h="581829" w="4659652">
                  <a:moveTo>
                    <a:pt x="27026" y="0"/>
                  </a:moveTo>
                  <a:lnTo>
                    <a:pt x="4632625" y="0"/>
                  </a:lnTo>
                  <a:cubicBezTo>
                    <a:pt x="4639793" y="0"/>
                    <a:pt x="4646667" y="2847"/>
                    <a:pt x="4651736" y="7916"/>
                  </a:cubicBezTo>
                  <a:cubicBezTo>
                    <a:pt x="4656804" y="12984"/>
                    <a:pt x="4659652" y="19859"/>
                    <a:pt x="4659652" y="27026"/>
                  </a:cubicBezTo>
                  <a:lnTo>
                    <a:pt x="4659652" y="554803"/>
                  </a:lnTo>
                  <a:cubicBezTo>
                    <a:pt x="4659652" y="561970"/>
                    <a:pt x="4656804" y="568845"/>
                    <a:pt x="4651736" y="573913"/>
                  </a:cubicBezTo>
                  <a:cubicBezTo>
                    <a:pt x="4646667" y="578982"/>
                    <a:pt x="4639793" y="581829"/>
                    <a:pt x="4632625" y="581829"/>
                  </a:cubicBezTo>
                  <a:lnTo>
                    <a:pt x="27026" y="581829"/>
                  </a:lnTo>
                  <a:cubicBezTo>
                    <a:pt x="19859" y="581829"/>
                    <a:pt x="12984" y="578982"/>
                    <a:pt x="7916" y="573913"/>
                  </a:cubicBezTo>
                  <a:cubicBezTo>
                    <a:pt x="2847" y="568845"/>
                    <a:pt x="0" y="561970"/>
                    <a:pt x="0" y="554803"/>
                  </a:cubicBezTo>
                  <a:lnTo>
                    <a:pt x="0" y="27026"/>
                  </a:lnTo>
                  <a:cubicBezTo>
                    <a:pt x="0" y="19859"/>
                    <a:pt x="2847" y="12984"/>
                    <a:pt x="7916" y="7916"/>
                  </a:cubicBezTo>
                  <a:cubicBezTo>
                    <a:pt x="12984" y="2847"/>
                    <a:pt x="19859" y="0"/>
                    <a:pt x="27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659652" cy="629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69"/>
                </a:lnSpc>
              </a:pPr>
              <a:r>
                <a:rPr lang="en-US" sz="262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Developers:</a:t>
              </a:r>
            </a:p>
            <a:p>
              <a:pPr algn="l" marL="565823" indent="-282911" lvl="1">
                <a:lnSpc>
                  <a:spcPts val="3669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Responsible for AI system design, performance, and built-in ethical considerations.</a:t>
              </a:r>
            </a:p>
            <a:p>
              <a:pPr algn="l" marL="565823" indent="-282911" lvl="1">
                <a:lnSpc>
                  <a:spcPts val="3669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Accountable for ensuring transparency and mitigating algorithmic bias.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5367964"/>
            <a:ext cx="1189286" cy="1211644"/>
            <a:chOff x="0" y="0"/>
            <a:chExt cx="1585715" cy="161552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585715" cy="1615525"/>
              <a:chOff x="0" y="0"/>
              <a:chExt cx="797802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9780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97802">
                    <a:moveTo>
                      <a:pt x="398901" y="0"/>
                    </a:moveTo>
                    <a:cubicBezTo>
                      <a:pt x="178594" y="0"/>
                      <a:pt x="0" y="181951"/>
                      <a:pt x="0" y="406400"/>
                    </a:cubicBezTo>
                    <a:cubicBezTo>
                      <a:pt x="0" y="630849"/>
                      <a:pt x="178594" y="812800"/>
                      <a:pt x="398901" y="812800"/>
                    </a:cubicBezTo>
                    <a:cubicBezTo>
                      <a:pt x="619208" y="812800"/>
                      <a:pt x="797802" y="630849"/>
                      <a:pt x="797802" y="406400"/>
                    </a:cubicBezTo>
                    <a:cubicBezTo>
                      <a:pt x="797802" y="181951"/>
                      <a:pt x="619208" y="0"/>
                      <a:pt x="398901" y="0"/>
                    </a:cubicBezTo>
                    <a:close/>
                  </a:path>
                </a:pathLst>
              </a:custGeom>
              <a:solidFill>
                <a:srgbClr val="10D3F9">
                  <a:alpha val="60000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4794" y="19050"/>
                <a:ext cx="648214" cy="717550"/>
              </a:xfrm>
              <a:prstGeom prst="rect">
                <a:avLst/>
              </a:prstGeom>
            </p:spPr>
            <p:txBody>
              <a:bodyPr anchor="ctr" rtlCol="false" tIns="48595" lIns="48595" bIns="48595" rIns="48595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42899" y="159674"/>
              <a:ext cx="1299918" cy="1296177"/>
              <a:chOff x="0" y="0"/>
              <a:chExt cx="797802" cy="79550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97802" cy="795506"/>
              </a:xfrm>
              <a:custGeom>
                <a:avLst/>
                <a:gdLst/>
                <a:ahLst/>
                <a:cxnLst/>
                <a:rect r="r" b="b" t="t" l="l"/>
                <a:pathLst>
                  <a:path h="795506" w="797802">
                    <a:moveTo>
                      <a:pt x="398901" y="0"/>
                    </a:moveTo>
                    <a:cubicBezTo>
                      <a:pt x="178594" y="0"/>
                      <a:pt x="0" y="178080"/>
                      <a:pt x="0" y="397753"/>
                    </a:cubicBezTo>
                    <a:cubicBezTo>
                      <a:pt x="0" y="617426"/>
                      <a:pt x="178594" y="795506"/>
                      <a:pt x="398901" y="795506"/>
                    </a:cubicBezTo>
                    <a:cubicBezTo>
                      <a:pt x="619208" y="795506"/>
                      <a:pt x="797802" y="617426"/>
                      <a:pt x="797802" y="397753"/>
                    </a:cubicBezTo>
                    <a:cubicBezTo>
                      <a:pt x="797802" y="178080"/>
                      <a:pt x="619208" y="0"/>
                      <a:pt x="398901" y="0"/>
                    </a:cubicBezTo>
                    <a:close/>
                  </a:path>
                </a:pathLst>
              </a:custGeom>
              <a:solidFill>
                <a:srgbClr val="10D3F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4794" y="-30196"/>
                <a:ext cx="648214" cy="75112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250"/>
                  </a:lnSpc>
                </a:pPr>
                <a:r>
                  <a:rPr lang="en-US" b="true" sz="35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2</a:t>
                </a: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620078" y="5045366"/>
            <a:ext cx="15052078" cy="1856840"/>
            <a:chOff x="0" y="0"/>
            <a:chExt cx="4800874" cy="59224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00874" cy="592241"/>
            </a:xfrm>
            <a:custGeom>
              <a:avLst/>
              <a:gdLst/>
              <a:ahLst/>
              <a:cxnLst/>
              <a:rect r="r" b="b" t="t" l="l"/>
              <a:pathLst>
                <a:path h="592241" w="4800874">
                  <a:moveTo>
                    <a:pt x="26231" y="0"/>
                  </a:moveTo>
                  <a:lnTo>
                    <a:pt x="4774643" y="0"/>
                  </a:lnTo>
                  <a:cubicBezTo>
                    <a:pt x="4781600" y="0"/>
                    <a:pt x="4788272" y="2764"/>
                    <a:pt x="4793192" y="7683"/>
                  </a:cubicBezTo>
                  <a:cubicBezTo>
                    <a:pt x="4798111" y="12602"/>
                    <a:pt x="4800874" y="19274"/>
                    <a:pt x="4800874" y="26231"/>
                  </a:cubicBezTo>
                  <a:lnTo>
                    <a:pt x="4800874" y="566009"/>
                  </a:lnTo>
                  <a:cubicBezTo>
                    <a:pt x="4800874" y="580496"/>
                    <a:pt x="4789130" y="592241"/>
                    <a:pt x="4774643" y="592241"/>
                  </a:cubicBezTo>
                  <a:lnTo>
                    <a:pt x="26231" y="592241"/>
                  </a:lnTo>
                  <a:cubicBezTo>
                    <a:pt x="11744" y="592241"/>
                    <a:pt x="0" y="580496"/>
                    <a:pt x="0" y="566009"/>
                  </a:cubicBezTo>
                  <a:lnTo>
                    <a:pt x="0" y="26231"/>
                  </a:lnTo>
                  <a:cubicBezTo>
                    <a:pt x="0" y="19274"/>
                    <a:pt x="2764" y="12602"/>
                    <a:pt x="7683" y="7683"/>
                  </a:cubicBezTo>
                  <a:cubicBezTo>
                    <a:pt x="12602" y="2764"/>
                    <a:pt x="19274" y="0"/>
                    <a:pt x="262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800874" cy="639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69"/>
                </a:lnSpc>
              </a:pPr>
              <a:r>
                <a:rPr lang="en-US" sz="262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Organizations:</a:t>
              </a:r>
            </a:p>
            <a:p>
              <a:pPr algn="l" marL="565823" indent="-282911" lvl="1">
                <a:lnSpc>
                  <a:spcPts val="3669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Ensure AI tools are used ethically, tested rigorously, and human oversight is maintained.</a:t>
              </a:r>
            </a:p>
            <a:p>
              <a:pPr algn="l" marL="565823" indent="-282911" lvl="1">
                <a:lnSpc>
                  <a:spcPts val="3669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Liable for the consequences of deploying AI systems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7707084"/>
            <a:ext cx="1211644" cy="1211644"/>
            <a:chOff x="0" y="0"/>
            <a:chExt cx="1615525" cy="1615525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615525" cy="1615525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D3F9">
                  <a:alpha val="60000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8595" lIns="48595" bIns="48595" rIns="48595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45585" y="159674"/>
              <a:ext cx="1324355" cy="1296177"/>
              <a:chOff x="0" y="0"/>
              <a:chExt cx="812800" cy="79550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795506"/>
              </a:xfrm>
              <a:custGeom>
                <a:avLst/>
                <a:gdLst/>
                <a:ahLst/>
                <a:cxnLst/>
                <a:rect r="r" b="b" t="t" l="l"/>
                <a:pathLst>
                  <a:path h="795506" w="812800">
                    <a:moveTo>
                      <a:pt x="406400" y="0"/>
                    </a:moveTo>
                    <a:cubicBezTo>
                      <a:pt x="181951" y="0"/>
                      <a:pt x="0" y="178080"/>
                      <a:pt x="0" y="397753"/>
                    </a:cubicBezTo>
                    <a:cubicBezTo>
                      <a:pt x="0" y="617426"/>
                      <a:pt x="181951" y="795506"/>
                      <a:pt x="406400" y="795506"/>
                    </a:cubicBezTo>
                    <a:cubicBezTo>
                      <a:pt x="630849" y="795506"/>
                      <a:pt x="812800" y="617426"/>
                      <a:pt x="812800" y="397753"/>
                    </a:cubicBezTo>
                    <a:cubicBezTo>
                      <a:pt x="812800" y="17808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D3F9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-30196"/>
                <a:ext cx="660400" cy="75112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250"/>
                  </a:lnSpc>
                </a:pPr>
                <a:r>
                  <a:rPr lang="en-US" b="true" sz="3500">
                    <a:solidFill>
                      <a:srgbClr val="FFFFF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3</a:t>
                </a: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2620078" y="7543027"/>
            <a:ext cx="14609306" cy="1539758"/>
            <a:chOff x="0" y="0"/>
            <a:chExt cx="4659652" cy="49110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59652" cy="491107"/>
            </a:xfrm>
            <a:custGeom>
              <a:avLst/>
              <a:gdLst/>
              <a:ahLst/>
              <a:cxnLst/>
              <a:rect r="r" b="b" t="t" l="l"/>
              <a:pathLst>
                <a:path h="491107" w="4659652">
                  <a:moveTo>
                    <a:pt x="27026" y="0"/>
                  </a:moveTo>
                  <a:lnTo>
                    <a:pt x="4632625" y="0"/>
                  </a:lnTo>
                  <a:cubicBezTo>
                    <a:pt x="4639793" y="0"/>
                    <a:pt x="4646667" y="2847"/>
                    <a:pt x="4651736" y="7916"/>
                  </a:cubicBezTo>
                  <a:cubicBezTo>
                    <a:pt x="4656804" y="12984"/>
                    <a:pt x="4659652" y="19859"/>
                    <a:pt x="4659652" y="27026"/>
                  </a:cubicBezTo>
                  <a:lnTo>
                    <a:pt x="4659652" y="464081"/>
                  </a:lnTo>
                  <a:cubicBezTo>
                    <a:pt x="4659652" y="479007"/>
                    <a:pt x="4647552" y="491107"/>
                    <a:pt x="4632625" y="491107"/>
                  </a:cubicBezTo>
                  <a:lnTo>
                    <a:pt x="27026" y="491107"/>
                  </a:lnTo>
                  <a:cubicBezTo>
                    <a:pt x="19859" y="491107"/>
                    <a:pt x="12984" y="488260"/>
                    <a:pt x="7916" y="483192"/>
                  </a:cubicBezTo>
                  <a:cubicBezTo>
                    <a:pt x="2847" y="478123"/>
                    <a:pt x="0" y="471249"/>
                    <a:pt x="0" y="464081"/>
                  </a:cubicBezTo>
                  <a:lnTo>
                    <a:pt x="0" y="27026"/>
                  </a:lnTo>
                  <a:cubicBezTo>
                    <a:pt x="0" y="19859"/>
                    <a:pt x="2847" y="12984"/>
                    <a:pt x="7916" y="7916"/>
                  </a:cubicBezTo>
                  <a:cubicBezTo>
                    <a:pt x="12984" y="2847"/>
                    <a:pt x="19859" y="0"/>
                    <a:pt x="270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4659652" cy="538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69"/>
                </a:lnSpc>
              </a:pPr>
              <a:r>
                <a:rPr lang="en-US" sz="262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AI Systems:</a:t>
              </a:r>
            </a:p>
            <a:p>
              <a:pPr algn="l" marL="565823" indent="-282911" lvl="1">
                <a:lnSpc>
                  <a:spcPts val="3669"/>
                </a:lnSpc>
                <a:buFont typeface="Arial"/>
                <a:buChar char="•"/>
              </a:pPr>
              <a:r>
                <a:rPr lang="en-US" sz="262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Perform tasks autonomously but cannot bear legal responsibility, their decisions trace back to human stakeholders.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5261088" y="9258300"/>
            <a:ext cx="2676316" cy="655014"/>
            <a:chOff x="0" y="0"/>
            <a:chExt cx="853614" cy="20891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53614" cy="208917"/>
            </a:xfrm>
            <a:custGeom>
              <a:avLst/>
              <a:gdLst/>
              <a:ahLst/>
              <a:cxnLst/>
              <a:rect r="r" b="b" t="t" l="l"/>
              <a:pathLst>
                <a:path h="208917" w="853614">
                  <a:moveTo>
                    <a:pt x="104459" y="0"/>
                  </a:moveTo>
                  <a:lnTo>
                    <a:pt x="749155" y="0"/>
                  </a:lnTo>
                  <a:cubicBezTo>
                    <a:pt x="806846" y="0"/>
                    <a:pt x="853614" y="46768"/>
                    <a:pt x="853614" y="104459"/>
                  </a:cubicBezTo>
                  <a:lnTo>
                    <a:pt x="853614" y="104459"/>
                  </a:lnTo>
                  <a:cubicBezTo>
                    <a:pt x="853614" y="132163"/>
                    <a:pt x="842608" y="158732"/>
                    <a:pt x="823018" y="178322"/>
                  </a:cubicBezTo>
                  <a:cubicBezTo>
                    <a:pt x="803429" y="197912"/>
                    <a:pt x="776859" y="208917"/>
                    <a:pt x="749155" y="208917"/>
                  </a:cubicBezTo>
                  <a:lnTo>
                    <a:pt x="104459" y="208917"/>
                  </a:lnTo>
                  <a:cubicBezTo>
                    <a:pt x="76754" y="208917"/>
                    <a:pt x="50185" y="197912"/>
                    <a:pt x="30595" y="178322"/>
                  </a:cubicBezTo>
                  <a:cubicBezTo>
                    <a:pt x="11005" y="158732"/>
                    <a:pt x="0" y="132163"/>
                    <a:pt x="0" y="104459"/>
                  </a:cubicBezTo>
                  <a:lnTo>
                    <a:pt x="0" y="104459"/>
                  </a:lnTo>
                  <a:cubicBezTo>
                    <a:pt x="0" y="76754"/>
                    <a:pt x="11005" y="50185"/>
                    <a:pt x="30595" y="30595"/>
                  </a:cubicBezTo>
                  <a:cubicBezTo>
                    <a:pt x="50185" y="11005"/>
                    <a:pt x="76754" y="0"/>
                    <a:pt x="104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53614" cy="2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5457503" y="9367367"/>
            <a:ext cx="228348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Bomal G.D.I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5278" y="3778035"/>
            <a:ext cx="3238500" cy="3566550"/>
            <a:chOff x="0" y="0"/>
            <a:chExt cx="1032923" cy="1137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2923" cy="1137554"/>
            </a:xfrm>
            <a:custGeom>
              <a:avLst/>
              <a:gdLst/>
              <a:ahLst/>
              <a:cxnLst/>
              <a:rect r="r" b="b" t="t" l="l"/>
              <a:pathLst>
                <a:path h="1137554" w="1032923">
                  <a:moveTo>
                    <a:pt x="121920" y="0"/>
                  </a:moveTo>
                  <a:lnTo>
                    <a:pt x="911003" y="0"/>
                  </a:lnTo>
                  <a:cubicBezTo>
                    <a:pt x="978337" y="0"/>
                    <a:pt x="1032923" y="54585"/>
                    <a:pt x="1032923" y="121920"/>
                  </a:cubicBezTo>
                  <a:lnTo>
                    <a:pt x="1032923" y="1015634"/>
                  </a:lnTo>
                  <a:cubicBezTo>
                    <a:pt x="1032923" y="1047970"/>
                    <a:pt x="1020077" y="1078980"/>
                    <a:pt x="997213" y="1101845"/>
                  </a:cubicBezTo>
                  <a:cubicBezTo>
                    <a:pt x="974349" y="1124709"/>
                    <a:pt x="943338" y="1137554"/>
                    <a:pt x="911003" y="1137554"/>
                  </a:cubicBezTo>
                  <a:lnTo>
                    <a:pt x="121920" y="1137554"/>
                  </a:lnTo>
                  <a:cubicBezTo>
                    <a:pt x="54585" y="1137554"/>
                    <a:pt x="0" y="1082969"/>
                    <a:pt x="0" y="1015634"/>
                  </a:cubicBezTo>
                  <a:lnTo>
                    <a:pt x="0" y="121920"/>
                  </a:lnTo>
                  <a:cubicBezTo>
                    <a:pt x="0" y="54585"/>
                    <a:pt x="54585" y="0"/>
                    <a:pt x="121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32923" cy="1185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  <a:r>
                <a:rPr lang="en-US" b="true" sz="262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Establish clear lines </a:t>
              </a:r>
              <a:r>
                <a:rPr lang="en-US" b="true" sz="262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of responsibility for AI outcomes.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13778" y="3778035"/>
            <a:ext cx="3238500" cy="3566550"/>
            <a:chOff x="0" y="0"/>
            <a:chExt cx="1032923" cy="11375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2923" cy="1137554"/>
            </a:xfrm>
            <a:custGeom>
              <a:avLst/>
              <a:gdLst/>
              <a:ahLst/>
              <a:cxnLst/>
              <a:rect r="r" b="b" t="t" l="l"/>
              <a:pathLst>
                <a:path h="1137554" w="1032923">
                  <a:moveTo>
                    <a:pt x="121920" y="0"/>
                  </a:moveTo>
                  <a:lnTo>
                    <a:pt x="911003" y="0"/>
                  </a:lnTo>
                  <a:cubicBezTo>
                    <a:pt x="978337" y="0"/>
                    <a:pt x="1032923" y="54585"/>
                    <a:pt x="1032923" y="121920"/>
                  </a:cubicBezTo>
                  <a:lnTo>
                    <a:pt x="1032923" y="1015634"/>
                  </a:lnTo>
                  <a:cubicBezTo>
                    <a:pt x="1032923" y="1047970"/>
                    <a:pt x="1020077" y="1078980"/>
                    <a:pt x="997213" y="1101845"/>
                  </a:cubicBezTo>
                  <a:cubicBezTo>
                    <a:pt x="974349" y="1124709"/>
                    <a:pt x="943338" y="1137554"/>
                    <a:pt x="911003" y="1137554"/>
                  </a:cubicBezTo>
                  <a:lnTo>
                    <a:pt x="121920" y="1137554"/>
                  </a:lnTo>
                  <a:cubicBezTo>
                    <a:pt x="54585" y="1137554"/>
                    <a:pt x="0" y="1082969"/>
                    <a:pt x="0" y="1015634"/>
                  </a:cubicBezTo>
                  <a:lnTo>
                    <a:pt x="0" y="121920"/>
                  </a:lnTo>
                  <a:cubicBezTo>
                    <a:pt x="0" y="54585"/>
                    <a:pt x="54585" y="0"/>
                    <a:pt x="121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32923" cy="1185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  <a:r>
                <a:rPr lang="en-US" sz="262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Ensure</a:t>
              </a:r>
            </a:p>
            <a:p>
              <a:pPr algn="ctr">
                <a:lnSpc>
                  <a:spcPts val="3669"/>
                </a:lnSpc>
              </a:pPr>
              <a:r>
                <a:rPr lang="en-US" b="true" sz="262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developers adhere to ethical AI practices.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32278" y="3778035"/>
            <a:ext cx="3238500" cy="3566550"/>
            <a:chOff x="0" y="0"/>
            <a:chExt cx="1032923" cy="11375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2923" cy="1137554"/>
            </a:xfrm>
            <a:custGeom>
              <a:avLst/>
              <a:gdLst/>
              <a:ahLst/>
              <a:cxnLst/>
              <a:rect r="r" b="b" t="t" l="l"/>
              <a:pathLst>
                <a:path h="1137554" w="1032923">
                  <a:moveTo>
                    <a:pt x="121920" y="0"/>
                  </a:moveTo>
                  <a:lnTo>
                    <a:pt x="911003" y="0"/>
                  </a:lnTo>
                  <a:cubicBezTo>
                    <a:pt x="978337" y="0"/>
                    <a:pt x="1032923" y="54585"/>
                    <a:pt x="1032923" y="121920"/>
                  </a:cubicBezTo>
                  <a:lnTo>
                    <a:pt x="1032923" y="1015634"/>
                  </a:lnTo>
                  <a:cubicBezTo>
                    <a:pt x="1032923" y="1047970"/>
                    <a:pt x="1020077" y="1078980"/>
                    <a:pt x="997213" y="1101845"/>
                  </a:cubicBezTo>
                  <a:cubicBezTo>
                    <a:pt x="974349" y="1124709"/>
                    <a:pt x="943338" y="1137554"/>
                    <a:pt x="911003" y="1137554"/>
                  </a:cubicBezTo>
                  <a:lnTo>
                    <a:pt x="121920" y="1137554"/>
                  </a:lnTo>
                  <a:cubicBezTo>
                    <a:pt x="54585" y="1137554"/>
                    <a:pt x="0" y="1082969"/>
                    <a:pt x="0" y="1015634"/>
                  </a:cubicBezTo>
                  <a:lnTo>
                    <a:pt x="0" y="121920"/>
                  </a:lnTo>
                  <a:cubicBezTo>
                    <a:pt x="0" y="54585"/>
                    <a:pt x="54585" y="0"/>
                    <a:pt x="121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32923" cy="1185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  <a:r>
                <a:rPr lang="en-US" sz="262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Keep</a:t>
              </a:r>
              <a:r>
                <a:rPr lang="en-US" sz="262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a</a:t>
              </a:r>
            </a:p>
            <a:p>
              <a:pPr algn="ctr">
                <a:lnSpc>
                  <a:spcPts val="3669"/>
                </a:lnSpc>
              </a:pPr>
              <a:r>
                <a:rPr lang="en-US" b="true" sz="262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human-in-the-loop for critical AI decisions.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4222" y="3778035"/>
            <a:ext cx="3238500" cy="3566550"/>
            <a:chOff x="0" y="0"/>
            <a:chExt cx="1032923" cy="1137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2923" cy="1137554"/>
            </a:xfrm>
            <a:custGeom>
              <a:avLst/>
              <a:gdLst/>
              <a:ahLst/>
              <a:cxnLst/>
              <a:rect r="r" b="b" t="t" l="l"/>
              <a:pathLst>
                <a:path h="1137554" w="1032923">
                  <a:moveTo>
                    <a:pt x="121920" y="0"/>
                  </a:moveTo>
                  <a:lnTo>
                    <a:pt x="911003" y="0"/>
                  </a:lnTo>
                  <a:cubicBezTo>
                    <a:pt x="978337" y="0"/>
                    <a:pt x="1032923" y="54585"/>
                    <a:pt x="1032923" y="121920"/>
                  </a:cubicBezTo>
                  <a:lnTo>
                    <a:pt x="1032923" y="1015634"/>
                  </a:lnTo>
                  <a:cubicBezTo>
                    <a:pt x="1032923" y="1047970"/>
                    <a:pt x="1020077" y="1078980"/>
                    <a:pt x="997213" y="1101845"/>
                  </a:cubicBezTo>
                  <a:cubicBezTo>
                    <a:pt x="974349" y="1124709"/>
                    <a:pt x="943338" y="1137554"/>
                    <a:pt x="911003" y="1137554"/>
                  </a:cubicBezTo>
                  <a:lnTo>
                    <a:pt x="121920" y="1137554"/>
                  </a:lnTo>
                  <a:cubicBezTo>
                    <a:pt x="54585" y="1137554"/>
                    <a:pt x="0" y="1082969"/>
                    <a:pt x="0" y="1015634"/>
                  </a:cubicBezTo>
                  <a:lnTo>
                    <a:pt x="0" y="121920"/>
                  </a:lnTo>
                  <a:cubicBezTo>
                    <a:pt x="0" y="54585"/>
                    <a:pt x="54585" y="0"/>
                    <a:pt x="1219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32923" cy="1185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  <a:r>
                <a:rPr lang="en-US" b="true" sz="262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Regular Audits </a:t>
              </a:r>
              <a:r>
                <a:rPr lang="en-US" b="true" sz="262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of AI systems to identify errors or biases early.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668881" y="1970010"/>
            <a:ext cx="8950238" cy="8950238"/>
          </a:xfrm>
          <a:custGeom>
            <a:avLst/>
            <a:gdLst/>
            <a:ahLst/>
            <a:cxnLst/>
            <a:rect r="r" b="b" t="t" l="l"/>
            <a:pathLst>
              <a:path h="8950238" w="8950238">
                <a:moveTo>
                  <a:pt x="0" y="0"/>
                </a:moveTo>
                <a:lnTo>
                  <a:pt x="8950238" y="0"/>
                </a:lnTo>
                <a:lnTo>
                  <a:pt x="8950238" y="8950238"/>
                </a:lnTo>
                <a:lnTo>
                  <a:pt x="0" y="895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564406" y="8343353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0"/>
                </a:moveTo>
                <a:lnTo>
                  <a:pt x="4310742" y="0"/>
                </a:lnTo>
                <a:lnTo>
                  <a:pt x="4310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5714528" y="82296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200150"/>
            <a:ext cx="16230600" cy="171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8"/>
              </a:lnSpc>
            </a:pPr>
            <a:r>
              <a:rPr lang="en-US" b="true" sz="6334" spc="-221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Implementing Accountability: Best Practices in AI Penetration Testing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3847" y="8144685"/>
            <a:ext cx="14760305" cy="57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2"/>
              </a:lnSpc>
              <a:spcBef>
                <a:spcPct val="0"/>
              </a:spcBef>
            </a:pPr>
            <a:r>
              <a:rPr lang="en-US" b="true" sz="3380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</a:t>
            </a:r>
            <a:r>
              <a:rPr lang="en-US" b="true" sz="3380">
                <a:solidFill>
                  <a:srgbClr val="DAFF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steps ensure AI is used responsibly and transparently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5261088" y="9258300"/>
            <a:ext cx="2676316" cy="655014"/>
            <a:chOff x="0" y="0"/>
            <a:chExt cx="853614" cy="20891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3614" cy="208917"/>
            </a:xfrm>
            <a:custGeom>
              <a:avLst/>
              <a:gdLst/>
              <a:ahLst/>
              <a:cxnLst/>
              <a:rect r="r" b="b" t="t" l="l"/>
              <a:pathLst>
                <a:path h="208917" w="853614">
                  <a:moveTo>
                    <a:pt x="104459" y="0"/>
                  </a:moveTo>
                  <a:lnTo>
                    <a:pt x="749155" y="0"/>
                  </a:lnTo>
                  <a:cubicBezTo>
                    <a:pt x="806846" y="0"/>
                    <a:pt x="853614" y="46768"/>
                    <a:pt x="853614" y="104459"/>
                  </a:cubicBezTo>
                  <a:lnTo>
                    <a:pt x="853614" y="104459"/>
                  </a:lnTo>
                  <a:cubicBezTo>
                    <a:pt x="853614" y="132163"/>
                    <a:pt x="842608" y="158732"/>
                    <a:pt x="823018" y="178322"/>
                  </a:cubicBezTo>
                  <a:cubicBezTo>
                    <a:pt x="803429" y="197912"/>
                    <a:pt x="776859" y="208917"/>
                    <a:pt x="749155" y="208917"/>
                  </a:cubicBezTo>
                  <a:lnTo>
                    <a:pt x="104459" y="208917"/>
                  </a:lnTo>
                  <a:cubicBezTo>
                    <a:pt x="76754" y="208917"/>
                    <a:pt x="50185" y="197912"/>
                    <a:pt x="30595" y="178322"/>
                  </a:cubicBezTo>
                  <a:cubicBezTo>
                    <a:pt x="11005" y="158732"/>
                    <a:pt x="0" y="132163"/>
                    <a:pt x="0" y="104459"/>
                  </a:cubicBezTo>
                  <a:lnTo>
                    <a:pt x="0" y="104459"/>
                  </a:lnTo>
                  <a:cubicBezTo>
                    <a:pt x="0" y="76754"/>
                    <a:pt x="11005" y="50185"/>
                    <a:pt x="30595" y="30595"/>
                  </a:cubicBezTo>
                  <a:cubicBezTo>
                    <a:pt x="50185" y="11005"/>
                    <a:pt x="76754" y="0"/>
                    <a:pt x="104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53614" cy="2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457503" y="9367367"/>
            <a:ext cx="228348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Bomal G.D.I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3422149" y="3811750"/>
            <a:ext cx="4865851" cy="5943024"/>
          </a:xfrm>
          <a:custGeom>
            <a:avLst/>
            <a:gdLst/>
            <a:ahLst/>
            <a:cxnLst/>
            <a:rect r="r" b="b" t="t" l="l"/>
            <a:pathLst>
              <a:path h="5943024" w="4865851">
                <a:moveTo>
                  <a:pt x="4865851" y="0"/>
                </a:moveTo>
                <a:lnTo>
                  <a:pt x="0" y="0"/>
                </a:lnTo>
                <a:lnTo>
                  <a:pt x="0" y="5943024"/>
                </a:lnTo>
                <a:lnTo>
                  <a:pt x="4865851" y="5943024"/>
                </a:lnTo>
                <a:lnTo>
                  <a:pt x="486585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821404" y="2011053"/>
          <a:ext cx="12379336" cy="6153150"/>
        </p:xfrm>
        <a:graphic>
          <a:graphicData uri="http://schemas.openxmlformats.org/drawingml/2006/table">
            <a:tbl>
              <a:tblPr/>
              <a:tblGrid>
                <a:gridCol w="3316917"/>
                <a:gridCol w="3862750"/>
                <a:gridCol w="5199669"/>
              </a:tblGrid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IT Number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IT22897480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Sheromiga 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Ethical Hacking vs. Malicious Use of 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IT22031884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Nurandhi J.A.S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Privacy and Consent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IT22560094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Ranasinghe R.A.D.T.M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Bias and Fairness in AI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IT22032188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Bomal G.D.I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Accountability and Responsibility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IT22005830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Rathnayaka R.D.D.H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6"/>
                        </a:lnSpc>
                        <a:defRPr/>
                      </a:pPr>
                      <a:r>
                        <a:rPr lang="en-US" sz="2004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Impact on Employment and Skills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5624612" y="258557"/>
            <a:ext cx="2262090" cy="2262090"/>
          </a:xfrm>
          <a:custGeom>
            <a:avLst/>
            <a:gdLst/>
            <a:ahLst/>
            <a:cxnLst/>
            <a:rect r="r" b="b" t="t" l="l"/>
            <a:pathLst>
              <a:path h="2262090" w="2262090">
                <a:moveTo>
                  <a:pt x="0" y="0"/>
                </a:moveTo>
                <a:lnTo>
                  <a:pt x="2262090" y="0"/>
                </a:lnTo>
                <a:lnTo>
                  <a:pt x="2262090" y="2262090"/>
                </a:lnTo>
                <a:lnTo>
                  <a:pt x="0" y="2262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1404" y="585420"/>
            <a:ext cx="10557657" cy="80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5812" spc="-203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Our Team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7981" y="3515268"/>
            <a:ext cx="6888422" cy="6727692"/>
          </a:xfrm>
          <a:custGeom>
            <a:avLst/>
            <a:gdLst/>
            <a:ahLst/>
            <a:cxnLst/>
            <a:rect r="r" b="b" t="t" l="l"/>
            <a:pathLst>
              <a:path h="6727692" w="6888422">
                <a:moveTo>
                  <a:pt x="0" y="0"/>
                </a:moveTo>
                <a:lnTo>
                  <a:pt x="6888422" y="0"/>
                </a:lnTo>
                <a:lnTo>
                  <a:pt x="6888422" y="6727692"/>
                </a:lnTo>
                <a:lnTo>
                  <a:pt x="0" y="6727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040" y="8273640"/>
            <a:ext cx="1969321" cy="1969321"/>
          </a:xfrm>
          <a:custGeom>
            <a:avLst/>
            <a:gdLst/>
            <a:ahLst/>
            <a:cxnLst/>
            <a:rect r="r" b="b" t="t" l="l"/>
            <a:pathLst>
              <a:path h="1969321" w="1969321">
                <a:moveTo>
                  <a:pt x="0" y="0"/>
                </a:moveTo>
                <a:lnTo>
                  <a:pt x="1969320" y="0"/>
                </a:lnTo>
                <a:lnTo>
                  <a:pt x="1969320" y="1969320"/>
                </a:lnTo>
                <a:lnTo>
                  <a:pt x="0" y="1969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24607" y="9258300"/>
            <a:ext cx="3712797" cy="655014"/>
            <a:chOff x="0" y="0"/>
            <a:chExt cx="1184200" cy="208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4200" cy="208917"/>
            </a:xfrm>
            <a:custGeom>
              <a:avLst/>
              <a:gdLst/>
              <a:ahLst/>
              <a:cxnLst/>
              <a:rect r="r" b="b" t="t" l="l"/>
              <a:pathLst>
                <a:path h="208917" w="1184200">
                  <a:moveTo>
                    <a:pt x="104459" y="0"/>
                  </a:moveTo>
                  <a:lnTo>
                    <a:pt x="1079741" y="0"/>
                  </a:lnTo>
                  <a:cubicBezTo>
                    <a:pt x="1107446" y="0"/>
                    <a:pt x="1134015" y="11005"/>
                    <a:pt x="1153605" y="30595"/>
                  </a:cubicBezTo>
                  <a:cubicBezTo>
                    <a:pt x="1173195" y="50185"/>
                    <a:pt x="1184200" y="76754"/>
                    <a:pt x="1184200" y="104459"/>
                  </a:cubicBezTo>
                  <a:lnTo>
                    <a:pt x="1184200" y="104459"/>
                  </a:lnTo>
                  <a:cubicBezTo>
                    <a:pt x="1184200" y="132163"/>
                    <a:pt x="1173195" y="158732"/>
                    <a:pt x="1153605" y="178322"/>
                  </a:cubicBezTo>
                  <a:cubicBezTo>
                    <a:pt x="1134015" y="197912"/>
                    <a:pt x="1107446" y="208917"/>
                    <a:pt x="1079741" y="208917"/>
                  </a:cubicBezTo>
                  <a:lnTo>
                    <a:pt x="104459" y="208917"/>
                  </a:lnTo>
                  <a:cubicBezTo>
                    <a:pt x="76754" y="208917"/>
                    <a:pt x="50185" y="197912"/>
                    <a:pt x="30595" y="178322"/>
                  </a:cubicBezTo>
                  <a:cubicBezTo>
                    <a:pt x="11005" y="158732"/>
                    <a:pt x="0" y="132163"/>
                    <a:pt x="0" y="104459"/>
                  </a:cubicBezTo>
                  <a:lnTo>
                    <a:pt x="0" y="104459"/>
                  </a:lnTo>
                  <a:cubicBezTo>
                    <a:pt x="0" y="76754"/>
                    <a:pt x="11005" y="50185"/>
                    <a:pt x="30595" y="30595"/>
                  </a:cubicBezTo>
                  <a:cubicBezTo>
                    <a:pt x="50185" y="11005"/>
                    <a:pt x="76754" y="0"/>
                    <a:pt x="104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184200" cy="2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16142" y="531854"/>
            <a:ext cx="17263678" cy="434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870" spc="-380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AI's Impact on Cybersecurity Jobs and Skills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23967" y="9367367"/>
            <a:ext cx="305585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Rathnayaka R.D.D.H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7335" y="314998"/>
            <a:ext cx="17510342" cy="5866485"/>
            <a:chOff x="0" y="0"/>
            <a:chExt cx="5584940" cy="18711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84940" cy="1871121"/>
            </a:xfrm>
            <a:custGeom>
              <a:avLst/>
              <a:gdLst/>
              <a:ahLst/>
              <a:cxnLst/>
              <a:rect r="r" b="b" t="t" l="l"/>
              <a:pathLst>
                <a:path h="1871121" w="5584940">
                  <a:moveTo>
                    <a:pt x="22549" y="0"/>
                  </a:moveTo>
                  <a:lnTo>
                    <a:pt x="5562391" y="0"/>
                  </a:lnTo>
                  <a:cubicBezTo>
                    <a:pt x="5574844" y="0"/>
                    <a:pt x="5584940" y="10095"/>
                    <a:pt x="5584940" y="22549"/>
                  </a:cubicBezTo>
                  <a:lnTo>
                    <a:pt x="5584940" y="1848572"/>
                  </a:lnTo>
                  <a:cubicBezTo>
                    <a:pt x="5584940" y="1861025"/>
                    <a:pt x="5574844" y="1871121"/>
                    <a:pt x="5562391" y="1871121"/>
                  </a:cubicBezTo>
                  <a:lnTo>
                    <a:pt x="22549" y="1871121"/>
                  </a:lnTo>
                  <a:cubicBezTo>
                    <a:pt x="10095" y="1871121"/>
                    <a:pt x="0" y="1861025"/>
                    <a:pt x="0" y="1848572"/>
                  </a:cubicBezTo>
                  <a:lnTo>
                    <a:pt x="0" y="22549"/>
                  </a:lnTo>
                  <a:cubicBezTo>
                    <a:pt x="0" y="10095"/>
                    <a:pt x="10095" y="0"/>
                    <a:pt x="225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584940" cy="1918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053346" y="6391033"/>
            <a:ext cx="9828288" cy="214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69"/>
              </a:lnSpc>
            </a:pPr>
            <a:r>
              <a:rPr lang="en-US" b="true" sz="7902" spc="-276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Impact on Job Roles in Cybersecurity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1312" y="588175"/>
            <a:ext cx="6751082" cy="53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2"/>
              </a:lnSpc>
            </a:pPr>
            <a:r>
              <a:rPr lang="en-US" sz="307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🔄 Automation of Routine Tasks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10169" y="401249"/>
            <a:ext cx="5788765" cy="107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2"/>
              </a:lnSpc>
            </a:pPr>
            <a:r>
              <a:rPr lang="en-US" sz="307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⚠️ Job Displacement Concerns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312" y="3764040"/>
            <a:ext cx="5694974" cy="53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2"/>
              </a:lnSpc>
            </a:pPr>
            <a:r>
              <a:rPr lang="en-US" sz="307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🛠️ Changing Responsibilities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620" y="1357988"/>
            <a:ext cx="8403447" cy="216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987" indent="-266993" lvl="1">
              <a:lnSpc>
                <a:spcPts val="3462"/>
              </a:lnSpc>
              <a:buFont typeface="Arial"/>
              <a:buChar char="•"/>
            </a:pPr>
            <a:r>
              <a:rPr lang="en-US" sz="24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automates tasks like vulnerability scanning, delivering faster results.</a:t>
            </a:r>
          </a:p>
          <a:p>
            <a:pPr algn="l" marL="533987" indent="-266993" lvl="1">
              <a:lnSpc>
                <a:spcPts val="3462"/>
              </a:lnSpc>
              <a:buFont typeface="Arial"/>
              <a:buChar char="•"/>
            </a:pPr>
            <a:r>
              <a:rPr lang="en-US" sz="24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Cybersecurity professionals can now focus more on strategic decisions.</a:t>
            </a:r>
          </a:p>
          <a:p>
            <a:pPr algn="l">
              <a:lnSpc>
                <a:spcPts val="346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659067" y="1357988"/>
            <a:ext cx="9018610" cy="212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529" indent="-261265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While AI enhances productivity, it may reduce demand for certain roles.</a:t>
            </a:r>
          </a:p>
          <a:p>
            <a:pPr algn="l" marL="522529" indent="-261265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Staying relevant requires professionals to continuously learn new skills.</a:t>
            </a:r>
          </a:p>
          <a:p>
            <a:pPr algn="l">
              <a:lnSpc>
                <a:spcPts val="338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71312" y="4557537"/>
            <a:ext cx="11721218" cy="1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987" indent="-266993" lvl="1">
              <a:lnSpc>
                <a:spcPts val="3462"/>
              </a:lnSpc>
              <a:buFont typeface="Arial"/>
              <a:buChar char="•"/>
            </a:pPr>
            <a:r>
              <a:rPr lang="en-US" sz="24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shifts the focus from routine tasks to advanced analysis.</a:t>
            </a:r>
          </a:p>
          <a:p>
            <a:pPr algn="l" marL="533987" indent="-266993" lvl="1">
              <a:lnSpc>
                <a:spcPts val="3462"/>
              </a:lnSpc>
              <a:buFont typeface="Arial"/>
              <a:buChar char="•"/>
            </a:pPr>
            <a:r>
              <a:rPr lang="en-US" sz="24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Professionals are required to interpret AI outputs for actionable insights</a:t>
            </a:r>
          </a:p>
          <a:p>
            <a:pPr algn="l">
              <a:lnSpc>
                <a:spcPts val="3462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928371" y="4463650"/>
            <a:ext cx="1359701" cy="1359701"/>
          </a:xfrm>
          <a:custGeom>
            <a:avLst/>
            <a:gdLst/>
            <a:ahLst/>
            <a:cxnLst/>
            <a:rect r="r" b="b" t="t" l="l"/>
            <a:pathLst>
              <a:path h="1359701" w="1359701">
                <a:moveTo>
                  <a:pt x="0" y="0"/>
                </a:moveTo>
                <a:lnTo>
                  <a:pt x="1359701" y="0"/>
                </a:lnTo>
                <a:lnTo>
                  <a:pt x="1359701" y="1359700"/>
                </a:lnTo>
                <a:lnTo>
                  <a:pt x="0" y="135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98933" y="4463650"/>
            <a:ext cx="1359701" cy="1359701"/>
          </a:xfrm>
          <a:custGeom>
            <a:avLst/>
            <a:gdLst/>
            <a:ahLst/>
            <a:cxnLst/>
            <a:rect r="r" b="b" t="t" l="l"/>
            <a:pathLst>
              <a:path h="1359701" w="1359701">
                <a:moveTo>
                  <a:pt x="0" y="0"/>
                </a:moveTo>
                <a:lnTo>
                  <a:pt x="1359701" y="0"/>
                </a:lnTo>
                <a:lnTo>
                  <a:pt x="1359701" y="1359700"/>
                </a:lnTo>
                <a:lnTo>
                  <a:pt x="0" y="135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202337" y="5768438"/>
            <a:ext cx="5020056" cy="8229600"/>
          </a:xfrm>
          <a:custGeom>
            <a:avLst/>
            <a:gdLst/>
            <a:ahLst/>
            <a:cxnLst/>
            <a:rect r="r" b="b" t="t" l="l"/>
            <a:pathLst>
              <a:path h="8229600" w="5020056">
                <a:moveTo>
                  <a:pt x="0" y="0"/>
                </a:moveTo>
                <a:lnTo>
                  <a:pt x="5020056" y="0"/>
                </a:lnTo>
                <a:lnTo>
                  <a:pt x="50200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222393" y="7470422"/>
            <a:ext cx="2873347" cy="4277936"/>
          </a:xfrm>
          <a:custGeom>
            <a:avLst/>
            <a:gdLst/>
            <a:ahLst/>
            <a:cxnLst/>
            <a:rect r="r" b="b" t="t" l="l"/>
            <a:pathLst>
              <a:path h="4277936" w="2873347">
                <a:moveTo>
                  <a:pt x="0" y="0"/>
                </a:moveTo>
                <a:lnTo>
                  <a:pt x="2873348" y="0"/>
                </a:lnTo>
                <a:lnTo>
                  <a:pt x="2873348" y="4277937"/>
                </a:lnTo>
                <a:lnTo>
                  <a:pt x="0" y="4277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288072" y="9228224"/>
            <a:ext cx="3712797" cy="655014"/>
            <a:chOff x="0" y="0"/>
            <a:chExt cx="1184200" cy="2089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4200" cy="208917"/>
            </a:xfrm>
            <a:custGeom>
              <a:avLst/>
              <a:gdLst/>
              <a:ahLst/>
              <a:cxnLst/>
              <a:rect r="r" b="b" t="t" l="l"/>
              <a:pathLst>
                <a:path h="208917" w="1184200">
                  <a:moveTo>
                    <a:pt x="104459" y="0"/>
                  </a:moveTo>
                  <a:lnTo>
                    <a:pt x="1079741" y="0"/>
                  </a:lnTo>
                  <a:cubicBezTo>
                    <a:pt x="1107446" y="0"/>
                    <a:pt x="1134015" y="11005"/>
                    <a:pt x="1153605" y="30595"/>
                  </a:cubicBezTo>
                  <a:cubicBezTo>
                    <a:pt x="1173195" y="50185"/>
                    <a:pt x="1184200" y="76754"/>
                    <a:pt x="1184200" y="104459"/>
                  </a:cubicBezTo>
                  <a:lnTo>
                    <a:pt x="1184200" y="104459"/>
                  </a:lnTo>
                  <a:cubicBezTo>
                    <a:pt x="1184200" y="132163"/>
                    <a:pt x="1173195" y="158732"/>
                    <a:pt x="1153605" y="178322"/>
                  </a:cubicBezTo>
                  <a:cubicBezTo>
                    <a:pt x="1134015" y="197912"/>
                    <a:pt x="1107446" y="208917"/>
                    <a:pt x="1079741" y="208917"/>
                  </a:cubicBezTo>
                  <a:lnTo>
                    <a:pt x="104459" y="208917"/>
                  </a:lnTo>
                  <a:cubicBezTo>
                    <a:pt x="76754" y="208917"/>
                    <a:pt x="50185" y="197912"/>
                    <a:pt x="30595" y="178322"/>
                  </a:cubicBezTo>
                  <a:cubicBezTo>
                    <a:pt x="11005" y="158732"/>
                    <a:pt x="0" y="132163"/>
                    <a:pt x="0" y="104459"/>
                  </a:cubicBezTo>
                  <a:lnTo>
                    <a:pt x="0" y="104459"/>
                  </a:lnTo>
                  <a:cubicBezTo>
                    <a:pt x="0" y="76754"/>
                    <a:pt x="11005" y="50185"/>
                    <a:pt x="30595" y="30595"/>
                  </a:cubicBezTo>
                  <a:cubicBezTo>
                    <a:pt x="50185" y="11005"/>
                    <a:pt x="76754" y="0"/>
                    <a:pt x="104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184200" cy="2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825781" y="9337291"/>
            <a:ext cx="305585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Rathnayaka R.D.D.H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2961" y="499417"/>
            <a:ext cx="7519624" cy="2538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01"/>
              </a:lnSpc>
            </a:pPr>
            <a:r>
              <a:rPr lang="en-US" b="true" sz="9349" spc="-327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New Skill Sets Required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88053" y="251767"/>
            <a:ext cx="11712094" cy="9631471"/>
            <a:chOff x="0" y="0"/>
            <a:chExt cx="3735583" cy="30719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5583" cy="3071967"/>
            </a:xfrm>
            <a:custGeom>
              <a:avLst/>
              <a:gdLst/>
              <a:ahLst/>
              <a:cxnLst/>
              <a:rect r="r" b="b" t="t" l="l"/>
              <a:pathLst>
                <a:path h="3071967" w="3735583">
                  <a:moveTo>
                    <a:pt x="33712" y="0"/>
                  </a:moveTo>
                  <a:lnTo>
                    <a:pt x="3701871" y="0"/>
                  </a:lnTo>
                  <a:cubicBezTo>
                    <a:pt x="3710812" y="0"/>
                    <a:pt x="3719387" y="3552"/>
                    <a:pt x="3725709" y="9874"/>
                  </a:cubicBezTo>
                  <a:cubicBezTo>
                    <a:pt x="3732032" y="16196"/>
                    <a:pt x="3735583" y="24771"/>
                    <a:pt x="3735583" y="33712"/>
                  </a:cubicBezTo>
                  <a:lnTo>
                    <a:pt x="3735583" y="3038255"/>
                  </a:lnTo>
                  <a:cubicBezTo>
                    <a:pt x="3735583" y="3056873"/>
                    <a:pt x="3720490" y="3071967"/>
                    <a:pt x="3701871" y="3071967"/>
                  </a:cubicBezTo>
                  <a:lnTo>
                    <a:pt x="33712" y="3071967"/>
                  </a:lnTo>
                  <a:cubicBezTo>
                    <a:pt x="15093" y="3071967"/>
                    <a:pt x="0" y="3056873"/>
                    <a:pt x="0" y="3038255"/>
                  </a:cubicBezTo>
                  <a:lnTo>
                    <a:pt x="0" y="33712"/>
                  </a:lnTo>
                  <a:cubicBezTo>
                    <a:pt x="0" y="15093"/>
                    <a:pt x="15093" y="0"/>
                    <a:pt x="337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735583" cy="3119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6252" y="381565"/>
            <a:ext cx="8607748" cy="46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77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📊 Understanding AI and Machine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4826" y="3549432"/>
            <a:ext cx="6568285" cy="94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78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🔍 Ethics &amp; Compliance</a:t>
            </a:r>
          </a:p>
          <a:p>
            <a:pPr algn="l">
              <a:lnSpc>
                <a:spcPts val="38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81685" y="6636845"/>
            <a:ext cx="8789174" cy="100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288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🌐 Blending Disciplines</a:t>
            </a:r>
          </a:p>
          <a:p>
            <a:pPr algn="l">
              <a:lnSpc>
                <a:spcPts val="403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54826" y="1162050"/>
            <a:ext cx="9469873" cy="282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5342" indent="-287671" lvl="1">
              <a:lnSpc>
                <a:spcPts val="3730"/>
              </a:lnSpc>
              <a:buFont typeface="Arial"/>
              <a:buChar char="•"/>
            </a:pPr>
            <a:r>
              <a:rPr lang="en-US" sz="26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Understanding: Professionals must grasp AI principles and algorithms.</a:t>
            </a:r>
          </a:p>
          <a:p>
            <a:pPr algn="l" marL="575342" indent="-287671" lvl="1">
              <a:lnSpc>
                <a:spcPts val="3730"/>
              </a:lnSpc>
              <a:buFont typeface="Arial"/>
              <a:buChar char="•"/>
            </a:pPr>
            <a:r>
              <a:rPr lang="en-US" sz="26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Insights: Ability to interpret AI-generated data for effective decision-making.</a:t>
            </a:r>
          </a:p>
          <a:p>
            <a:pPr algn="l">
              <a:lnSpc>
                <a:spcPts val="3730"/>
              </a:lnSpc>
            </a:pPr>
          </a:p>
          <a:p>
            <a:pPr algn="l">
              <a:lnSpc>
                <a:spcPts val="373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88053" y="4306277"/>
            <a:ext cx="9441446" cy="227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033" indent="-278517" lvl="1">
              <a:lnSpc>
                <a:spcPts val="3612"/>
              </a:lnSpc>
              <a:buFont typeface="Arial"/>
              <a:buChar char="•"/>
            </a:pPr>
            <a:r>
              <a:rPr lang="en-US" sz="25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Regulatory Knowledge: Understanding data privacy laws and ethical standards.</a:t>
            </a:r>
          </a:p>
          <a:p>
            <a:pPr algn="l" marL="557033" indent="-278517" lvl="1">
              <a:lnSpc>
                <a:spcPts val="3612"/>
              </a:lnSpc>
              <a:buFont typeface="Arial"/>
              <a:buChar char="•"/>
            </a:pPr>
            <a:r>
              <a:rPr lang="en-US" sz="258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Responsible AI Use: Ensuring ethical deployment of AI in penetration testing.</a:t>
            </a:r>
          </a:p>
          <a:p>
            <a:pPr algn="l">
              <a:lnSpc>
                <a:spcPts val="361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81685" y="7590191"/>
            <a:ext cx="9724024" cy="240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783" indent="-295392" lvl="1">
              <a:lnSpc>
                <a:spcPts val="3830"/>
              </a:lnSpc>
              <a:buFont typeface="Arial"/>
              <a:buChar char="•"/>
            </a:pPr>
            <a:r>
              <a:rPr lang="en-US" sz="27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Cross-Skilling: Merging cybersecurity with data science and programming (e.g., Python).</a:t>
            </a:r>
          </a:p>
          <a:p>
            <a:pPr algn="l" marL="590783" indent="-295392" lvl="1">
              <a:lnSpc>
                <a:spcPts val="3830"/>
              </a:lnSpc>
              <a:buFont typeface="Arial"/>
              <a:buChar char="•"/>
            </a:pPr>
            <a:r>
              <a:rPr lang="en-US" sz="27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Tools Proficiency: Familiarity with key data analysis tools enhances effectiveness.</a:t>
            </a:r>
          </a:p>
          <a:p>
            <a:pPr algn="l">
              <a:lnSpc>
                <a:spcPts val="383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444310" y="2392178"/>
            <a:ext cx="2409758" cy="2409758"/>
          </a:xfrm>
          <a:custGeom>
            <a:avLst/>
            <a:gdLst/>
            <a:ahLst/>
            <a:cxnLst/>
            <a:rect r="r" b="b" t="t" l="l"/>
            <a:pathLst>
              <a:path h="2409758" w="2409758">
                <a:moveTo>
                  <a:pt x="0" y="0"/>
                </a:moveTo>
                <a:lnTo>
                  <a:pt x="2409759" y="0"/>
                </a:lnTo>
                <a:lnTo>
                  <a:pt x="2409759" y="2409758"/>
                </a:lnTo>
                <a:lnTo>
                  <a:pt x="0" y="2409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078849" y="5067503"/>
            <a:ext cx="7927848" cy="8229600"/>
          </a:xfrm>
          <a:custGeom>
            <a:avLst/>
            <a:gdLst/>
            <a:ahLst/>
            <a:cxnLst/>
            <a:rect r="r" b="b" t="t" l="l"/>
            <a:pathLst>
              <a:path h="8229600" w="7927848">
                <a:moveTo>
                  <a:pt x="0" y="0"/>
                </a:moveTo>
                <a:lnTo>
                  <a:pt x="7927848" y="0"/>
                </a:lnTo>
                <a:lnTo>
                  <a:pt x="7927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773101" y="9339165"/>
            <a:ext cx="3712797" cy="655014"/>
            <a:chOff x="0" y="0"/>
            <a:chExt cx="1184200" cy="2089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4200" cy="208917"/>
            </a:xfrm>
            <a:custGeom>
              <a:avLst/>
              <a:gdLst/>
              <a:ahLst/>
              <a:cxnLst/>
              <a:rect r="r" b="b" t="t" l="l"/>
              <a:pathLst>
                <a:path h="208917" w="1184200">
                  <a:moveTo>
                    <a:pt x="104459" y="0"/>
                  </a:moveTo>
                  <a:lnTo>
                    <a:pt x="1079741" y="0"/>
                  </a:lnTo>
                  <a:cubicBezTo>
                    <a:pt x="1107446" y="0"/>
                    <a:pt x="1134015" y="11005"/>
                    <a:pt x="1153605" y="30595"/>
                  </a:cubicBezTo>
                  <a:cubicBezTo>
                    <a:pt x="1173195" y="50185"/>
                    <a:pt x="1184200" y="76754"/>
                    <a:pt x="1184200" y="104459"/>
                  </a:cubicBezTo>
                  <a:lnTo>
                    <a:pt x="1184200" y="104459"/>
                  </a:lnTo>
                  <a:cubicBezTo>
                    <a:pt x="1184200" y="132163"/>
                    <a:pt x="1173195" y="158732"/>
                    <a:pt x="1153605" y="178322"/>
                  </a:cubicBezTo>
                  <a:cubicBezTo>
                    <a:pt x="1134015" y="197912"/>
                    <a:pt x="1107446" y="208917"/>
                    <a:pt x="1079741" y="208917"/>
                  </a:cubicBezTo>
                  <a:lnTo>
                    <a:pt x="104459" y="208917"/>
                  </a:lnTo>
                  <a:cubicBezTo>
                    <a:pt x="76754" y="208917"/>
                    <a:pt x="50185" y="197912"/>
                    <a:pt x="30595" y="178322"/>
                  </a:cubicBezTo>
                  <a:cubicBezTo>
                    <a:pt x="11005" y="158732"/>
                    <a:pt x="0" y="132163"/>
                    <a:pt x="0" y="104459"/>
                  </a:cubicBezTo>
                  <a:lnTo>
                    <a:pt x="0" y="104459"/>
                  </a:lnTo>
                  <a:cubicBezTo>
                    <a:pt x="0" y="76754"/>
                    <a:pt x="11005" y="50185"/>
                    <a:pt x="30595" y="30595"/>
                  </a:cubicBezTo>
                  <a:cubicBezTo>
                    <a:pt x="50185" y="11005"/>
                    <a:pt x="76754" y="0"/>
                    <a:pt x="104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84200" cy="2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072461" y="9448232"/>
            <a:ext cx="305585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Rathnayaka R.D.D.H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4420795"/>
            <a:ext cx="9860907" cy="221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62"/>
              </a:lnSpc>
            </a:pPr>
            <a:r>
              <a:rPr lang="en-US" b="true" sz="15937" spc="-557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1107514" y="1290640"/>
            <a:ext cx="7180486" cy="8770059"/>
          </a:xfrm>
          <a:custGeom>
            <a:avLst/>
            <a:gdLst/>
            <a:ahLst/>
            <a:cxnLst/>
            <a:rect r="r" b="b" t="t" l="l"/>
            <a:pathLst>
              <a:path h="8770059" w="7180486">
                <a:moveTo>
                  <a:pt x="7180486" y="0"/>
                </a:moveTo>
                <a:lnTo>
                  <a:pt x="0" y="0"/>
                </a:lnTo>
                <a:lnTo>
                  <a:pt x="0" y="8770059"/>
                </a:lnTo>
                <a:lnTo>
                  <a:pt x="7180486" y="8770059"/>
                </a:lnTo>
                <a:lnTo>
                  <a:pt x="718048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52522" y="717473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2939" y="352425"/>
            <a:ext cx="18001856" cy="517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7"/>
              </a:lnSpc>
            </a:pPr>
            <a:r>
              <a:rPr lang="en-US" sz="12921" spc="-452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Ethical Hacking vs. Malicious Use of AI: The Fine Line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381818" y="3742317"/>
            <a:ext cx="6304712" cy="6544683"/>
          </a:xfrm>
          <a:custGeom>
            <a:avLst/>
            <a:gdLst/>
            <a:ahLst/>
            <a:cxnLst/>
            <a:rect r="r" b="b" t="t" l="l"/>
            <a:pathLst>
              <a:path h="6544683" w="6304712">
                <a:moveTo>
                  <a:pt x="0" y="0"/>
                </a:moveTo>
                <a:lnTo>
                  <a:pt x="6304712" y="0"/>
                </a:lnTo>
                <a:lnTo>
                  <a:pt x="6304712" y="6544683"/>
                </a:lnTo>
                <a:lnTo>
                  <a:pt x="0" y="6544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804592" y="8705118"/>
            <a:ext cx="3620216" cy="728106"/>
            <a:chOff x="0" y="0"/>
            <a:chExt cx="953473" cy="1917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3473" cy="191765"/>
            </a:xfrm>
            <a:custGeom>
              <a:avLst/>
              <a:gdLst/>
              <a:ahLst/>
              <a:cxnLst/>
              <a:rect r="r" b="b" t="t" l="l"/>
              <a:pathLst>
                <a:path h="191765" w="953473">
                  <a:moveTo>
                    <a:pt x="95882" y="0"/>
                  </a:moveTo>
                  <a:lnTo>
                    <a:pt x="857590" y="0"/>
                  </a:lnTo>
                  <a:cubicBezTo>
                    <a:pt x="883020" y="0"/>
                    <a:pt x="907408" y="10102"/>
                    <a:pt x="925389" y="28083"/>
                  </a:cubicBezTo>
                  <a:cubicBezTo>
                    <a:pt x="943371" y="46065"/>
                    <a:pt x="953473" y="70453"/>
                    <a:pt x="953473" y="95882"/>
                  </a:cubicBezTo>
                  <a:lnTo>
                    <a:pt x="953473" y="95882"/>
                  </a:lnTo>
                  <a:cubicBezTo>
                    <a:pt x="953473" y="121312"/>
                    <a:pt x="943371" y="145700"/>
                    <a:pt x="925389" y="163681"/>
                  </a:cubicBezTo>
                  <a:cubicBezTo>
                    <a:pt x="907408" y="181663"/>
                    <a:pt x="883020" y="191765"/>
                    <a:pt x="857590" y="191765"/>
                  </a:cubicBezTo>
                  <a:lnTo>
                    <a:pt x="95882" y="191765"/>
                  </a:lnTo>
                  <a:cubicBezTo>
                    <a:pt x="70453" y="191765"/>
                    <a:pt x="46065" y="181663"/>
                    <a:pt x="28083" y="163681"/>
                  </a:cubicBezTo>
                  <a:cubicBezTo>
                    <a:pt x="10102" y="145700"/>
                    <a:pt x="0" y="121312"/>
                    <a:pt x="0" y="95882"/>
                  </a:cubicBezTo>
                  <a:lnTo>
                    <a:pt x="0" y="95882"/>
                  </a:lnTo>
                  <a:cubicBezTo>
                    <a:pt x="0" y="70453"/>
                    <a:pt x="10102" y="46065"/>
                    <a:pt x="28083" y="28083"/>
                  </a:cubicBezTo>
                  <a:cubicBezTo>
                    <a:pt x="46065" y="10102"/>
                    <a:pt x="70453" y="0"/>
                    <a:pt x="958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53473" cy="229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985977" y="8864293"/>
            <a:ext cx="3273323" cy="38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Sheromiga 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44000" y="525484"/>
            <a:ext cx="8857115" cy="399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199"/>
              </a:lnSpc>
            </a:pPr>
            <a:r>
              <a:rPr lang="en-US" b="true" sz="9999" spc="-349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Ethical Penetration Testing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11616" y="1668276"/>
            <a:ext cx="6804706" cy="6515225"/>
            <a:chOff x="0" y="0"/>
            <a:chExt cx="2170367" cy="20780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0367" cy="2078037"/>
            </a:xfrm>
            <a:custGeom>
              <a:avLst/>
              <a:gdLst/>
              <a:ahLst/>
              <a:cxnLst/>
              <a:rect r="r" b="b" t="t" l="l"/>
              <a:pathLst>
                <a:path h="2078037" w="2170367">
                  <a:moveTo>
                    <a:pt x="58024" y="0"/>
                  </a:moveTo>
                  <a:lnTo>
                    <a:pt x="2112343" y="0"/>
                  </a:lnTo>
                  <a:cubicBezTo>
                    <a:pt x="2127732" y="0"/>
                    <a:pt x="2142491" y="6113"/>
                    <a:pt x="2153372" y="16995"/>
                  </a:cubicBezTo>
                  <a:cubicBezTo>
                    <a:pt x="2164254" y="27877"/>
                    <a:pt x="2170367" y="42635"/>
                    <a:pt x="2170367" y="58024"/>
                  </a:cubicBezTo>
                  <a:lnTo>
                    <a:pt x="2170367" y="2020013"/>
                  </a:lnTo>
                  <a:cubicBezTo>
                    <a:pt x="2170367" y="2035402"/>
                    <a:pt x="2164254" y="2050161"/>
                    <a:pt x="2153372" y="2061042"/>
                  </a:cubicBezTo>
                  <a:cubicBezTo>
                    <a:pt x="2142491" y="2071924"/>
                    <a:pt x="2127732" y="2078037"/>
                    <a:pt x="2112343" y="2078037"/>
                  </a:cubicBezTo>
                  <a:lnTo>
                    <a:pt x="58024" y="2078037"/>
                  </a:lnTo>
                  <a:cubicBezTo>
                    <a:pt x="42635" y="2078037"/>
                    <a:pt x="27877" y="2071924"/>
                    <a:pt x="16995" y="2061042"/>
                  </a:cubicBezTo>
                  <a:cubicBezTo>
                    <a:pt x="6113" y="2050161"/>
                    <a:pt x="0" y="2035402"/>
                    <a:pt x="0" y="2020013"/>
                  </a:cubicBezTo>
                  <a:lnTo>
                    <a:pt x="0" y="58024"/>
                  </a:lnTo>
                  <a:cubicBezTo>
                    <a:pt x="0" y="42635"/>
                    <a:pt x="6113" y="27877"/>
                    <a:pt x="16995" y="16995"/>
                  </a:cubicBezTo>
                  <a:cubicBezTo>
                    <a:pt x="27877" y="6113"/>
                    <a:pt x="42635" y="0"/>
                    <a:pt x="580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70367" cy="2125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48036" y="2351108"/>
            <a:ext cx="6460338" cy="85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987" indent="-266993" lvl="1">
              <a:lnSpc>
                <a:spcPts val="3462"/>
              </a:lnSpc>
              <a:buFont typeface="Arial"/>
              <a:buChar char="•"/>
            </a:pPr>
            <a:r>
              <a:rPr lang="en-US" sz="24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Simulates cyberattacks to identify vulnerabilities.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8036" y="5105400"/>
            <a:ext cx="6460338" cy="12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987" indent="-266993" lvl="1">
              <a:lnSpc>
                <a:spcPts val="3462"/>
              </a:lnSpc>
              <a:buFont typeface="Arial"/>
              <a:buChar char="•"/>
            </a:pPr>
            <a:r>
              <a:rPr lang="en-US" sz="24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Performed with the consent and authorization of the target organization.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8036" y="6614684"/>
            <a:ext cx="6568285" cy="85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987" indent="-266993" lvl="1">
              <a:lnSpc>
                <a:spcPts val="3462"/>
              </a:lnSpc>
              <a:buFont typeface="Arial"/>
              <a:buChar char="•"/>
            </a:pPr>
            <a:r>
              <a:rPr lang="en-US" sz="24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Operates within a defined legal and ethical framework.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48036" y="3668055"/>
            <a:ext cx="6460338" cy="85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987" indent="-266993" lvl="1">
              <a:lnSpc>
                <a:spcPts val="3462"/>
              </a:lnSpc>
              <a:buFont typeface="Arial"/>
              <a:buChar char="•"/>
            </a:pPr>
            <a:r>
              <a:rPr lang="en-US" sz="24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Aimed at improving security and protecting data.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947981" y="4689563"/>
            <a:ext cx="5686073" cy="5553398"/>
          </a:xfrm>
          <a:custGeom>
            <a:avLst/>
            <a:gdLst/>
            <a:ahLst/>
            <a:cxnLst/>
            <a:rect r="r" b="b" t="t" l="l"/>
            <a:pathLst>
              <a:path h="5553398" w="5686073">
                <a:moveTo>
                  <a:pt x="0" y="0"/>
                </a:moveTo>
                <a:lnTo>
                  <a:pt x="5686073" y="0"/>
                </a:lnTo>
                <a:lnTo>
                  <a:pt x="5686073" y="5553397"/>
                </a:lnTo>
                <a:lnTo>
                  <a:pt x="0" y="5553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804592" y="8705118"/>
            <a:ext cx="3620216" cy="728106"/>
            <a:chOff x="0" y="0"/>
            <a:chExt cx="953473" cy="1917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3473" cy="191765"/>
            </a:xfrm>
            <a:custGeom>
              <a:avLst/>
              <a:gdLst/>
              <a:ahLst/>
              <a:cxnLst/>
              <a:rect r="r" b="b" t="t" l="l"/>
              <a:pathLst>
                <a:path h="191765" w="953473">
                  <a:moveTo>
                    <a:pt x="95882" y="0"/>
                  </a:moveTo>
                  <a:lnTo>
                    <a:pt x="857590" y="0"/>
                  </a:lnTo>
                  <a:cubicBezTo>
                    <a:pt x="883020" y="0"/>
                    <a:pt x="907408" y="10102"/>
                    <a:pt x="925389" y="28083"/>
                  </a:cubicBezTo>
                  <a:cubicBezTo>
                    <a:pt x="943371" y="46065"/>
                    <a:pt x="953473" y="70453"/>
                    <a:pt x="953473" y="95882"/>
                  </a:cubicBezTo>
                  <a:lnTo>
                    <a:pt x="953473" y="95882"/>
                  </a:lnTo>
                  <a:cubicBezTo>
                    <a:pt x="953473" y="121312"/>
                    <a:pt x="943371" y="145700"/>
                    <a:pt x="925389" y="163681"/>
                  </a:cubicBezTo>
                  <a:cubicBezTo>
                    <a:pt x="907408" y="181663"/>
                    <a:pt x="883020" y="191765"/>
                    <a:pt x="857590" y="191765"/>
                  </a:cubicBezTo>
                  <a:lnTo>
                    <a:pt x="95882" y="191765"/>
                  </a:lnTo>
                  <a:cubicBezTo>
                    <a:pt x="70453" y="191765"/>
                    <a:pt x="46065" y="181663"/>
                    <a:pt x="28083" y="163681"/>
                  </a:cubicBezTo>
                  <a:cubicBezTo>
                    <a:pt x="10102" y="145700"/>
                    <a:pt x="0" y="121312"/>
                    <a:pt x="0" y="95882"/>
                  </a:cubicBezTo>
                  <a:lnTo>
                    <a:pt x="0" y="95882"/>
                  </a:lnTo>
                  <a:cubicBezTo>
                    <a:pt x="0" y="70453"/>
                    <a:pt x="10102" y="46065"/>
                    <a:pt x="28083" y="28083"/>
                  </a:cubicBezTo>
                  <a:cubicBezTo>
                    <a:pt x="46065" y="10102"/>
                    <a:pt x="70453" y="0"/>
                    <a:pt x="958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53473" cy="229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985977" y="8864293"/>
            <a:ext cx="3273323" cy="38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Sheromiga 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03275" y="615183"/>
            <a:ext cx="7835783" cy="3277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0"/>
              </a:lnSpc>
            </a:pPr>
            <a:r>
              <a:rPr lang="en-US" sz="8184" spc="-286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Malicious Use of AI in Cybersecurity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1616" y="2465502"/>
            <a:ext cx="870768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AI tools can be exploited to automate and scale cyberattacks.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51616" y="5200012"/>
            <a:ext cx="790081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Faster and more sophisticated attacks with less human intervention.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1616" y="3832757"/>
            <a:ext cx="790081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Potential to discover and exploit unknown vulnerabilities.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1616" y="6571612"/>
            <a:ext cx="765207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 Can bypass security measures designed for traditional threats.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50272" y="4177912"/>
            <a:ext cx="6497955" cy="8229600"/>
          </a:xfrm>
          <a:custGeom>
            <a:avLst/>
            <a:gdLst/>
            <a:ahLst/>
            <a:cxnLst/>
            <a:rect r="r" b="b" t="t" l="l"/>
            <a:pathLst>
              <a:path h="8229600" w="6497955">
                <a:moveTo>
                  <a:pt x="0" y="0"/>
                </a:moveTo>
                <a:lnTo>
                  <a:pt x="6497955" y="0"/>
                </a:lnTo>
                <a:lnTo>
                  <a:pt x="64979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804592" y="8705118"/>
            <a:ext cx="3620216" cy="728106"/>
            <a:chOff x="0" y="0"/>
            <a:chExt cx="953473" cy="1917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3473" cy="191765"/>
            </a:xfrm>
            <a:custGeom>
              <a:avLst/>
              <a:gdLst/>
              <a:ahLst/>
              <a:cxnLst/>
              <a:rect r="r" b="b" t="t" l="l"/>
              <a:pathLst>
                <a:path h="191765" w="953473">
                  <a:moveTo>
                    <a:pt x="95882" y="0"/>
                  </a:moveTo>
                  <a:lnTo>
                    <a:pt x="857590" y="0"/>
                  </a:lnTo>
                  <a:cubicBezTo>
                    <a:pt x="883020" y="0"/>
                    <a:pt x="907408" y="10102"/>
                    <a:pt x="925389" y="28083"/>
                  </a:cubicBezTo>
                  <a:cubicBezTo>
                    <a:pt x="943371" y="46065"/>
                    <a:pt x="953473" y="70453"/>
                    <a:pt x="953473" y="95882"/>
                  </a:cubicBezTo>
                  <a:lnTo>
                    <a:pt x="953473" y="95882"/>
                  </a:lnTo>
                  <a:cubicBezTo>
                    <a:pt x="953473" y="121312"/>
                    <a:pt x="943371" y="145700"/>
                    <a:pt x="925389" y="163681"/>
                  </a:cubicBezTo>
                  <a:cubicBezTo>
                    <a:pt x="907408" y="181663"/>
                    <a:pt x="883020" y="191765"/>
                    <a:pt x="857590" y="191765"/>
                  </a:cubicBezTo>
                  <a:lnTo>
                    <a:pt x="95882" y="191765"/>
                  </a:lnTo>
                  <a:cubicBezTo>
                    <a:pt x="70453" y="191765"/>
                    <a:pt x="46065" y="181663"/>
                    <a:pt x="28083" y="163681"/>
                  </a:cubicBezTo>
                  <a:cubicBezTo>
                    <a:pt x="10102" y="145700"/>
                    <a:pt x="0" y="121312"/>
                    <a:pt x="0" y="95882"/>
                  </a:cubicBezTo>
                  <a:lnTo>
                    <a:pt x="0" y="95882"/>
                  </a:lnTo>
                  <a:cubicBezTo>
                    <a:pt x="0" y="70453"/>
                    <a:pt x="10102" y="46065"/>
                    <a:pt x="28083" y="28083"/>
                  </a:cubicBezTo>
                  <a:cubicBezTo>
                    <a:pt x="46065" y="10102"/>
                    <a:pt x="70453" y="0"/>
                    <a:pt x="958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53473" cy="229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85977" y="8864293"/>
            <a:ext cx="3273323" cy="38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Sheromiga 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816924"/>
            <a:ext cx="10717541" cy="4750577"/>
            <a:chOff x="0" y="0"/>
            <a:chExt cx="3418370" cy="15152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18370" cy="1515201"/>
            </a:xfrm>
            <a:custGeom>
              <a:avLst/>
              <a:gdLst/>
              <a:ahLst/>
              <a:cxnLst/>
              <a:rect r="r" b="b" t="t" l="l"/>
              <a:pathLst>
                <a:path h="1515201" w="3418370">
                  <a:moveTo>
                    <a:pt x="36840" y="0"/>
                  </a:moveTo>
                  <a:lnTo>
                    <a:pt x="3381529" y="0"/>
                  </a:lnTo>
                  <a:cubicBezTo>
                    <a:pt x="3391300" y="0"/>
                    <a:pt x="3400670" y="3881"/>
                    <a:pt x="3407579" y="10790"/>
                  </a:cubicBezTo>
                  <a:cubicBezTo>
                    <a:pt x="3414488" y="17699"/>
                    <a:pt x="3418370" y="27070"/>
                    <a:pt x="3418370" y="36840"/>
                  </a:cubicBezTo>
                  <a:lnTo>
                    <a:pt x="3418370" y="1478361"/>
                  </a:lnTo>
                  <a:cubicBezTo>
                    <a:pt x="3418370" y="1488131"/>
                    <a:pt x="3414488" y="1497502"/>
                    <a:pt x="3407579" y="1504410"/>
                  </a:cubicBezTo>
                  <a:cubicBezTo>
                    <a:pt x="3400670" y="1511319"/>
                    <a:pt x="3391300" y="1515201"/>
                    <a:pt x="3381529" y="1515201"/>
                  </a:cubicBezTo>
                  <a:lnTo>
                    <a:pt x="36840" y="1515201"/>
                  </a:lnTo>
                  <a:cubicBezTo>
                    <a:pt x="27070" y="1515201"/>
                    <a:pt x="17699" y="1511319"/>
                    <a:pt x="10790" y="1504410"/>
                  </a:cubicBezTo>
                  <a:cubicBezTo>
                    <a:pt x="3881" y="1497502"/>
                    <a:pt x="0" y="1488131"/>
                    <a:pt x="0" y="1478361"/>
                  </a:cubicBezTo>
                  <a:lnTo>
                    <a:pt x="0" y="36840"/>
                  </a:lnTo>
                  <a:cubicBezTo>
                    <a:pt x="0" y="27070"/>
                    <a:pt x="3881" y="17699"/>
                    <a:pt x="10790" y="10790"/>
                  </a:cubicBezTo>
                  <a:cubicBezTo>
                    <a:pt x="17699" y="3881"/>
                    <a:pt x="27070" y="0"/>
                    <a:pt x="368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418370" cy="1562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539528"/>
            <a:ext cx="10350325" cy="3277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0"/>
              </a:lnSpc>
            </a:pPr>
            <a:r>
              <a:rPr lang="en-US" sz="8184" spc="-286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Ethical Responsibilities of Organizations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7667" y="4113695"/>
            <a:ext cx="4782226" cy="102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194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Design with Ethics in Mind: Build AI tools with built-in safeguards to prevent misuse.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7667" y="7155310"/>
            <a:ext cx="4525570" cy="103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194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Monitoring and Oversight: Regularly audit AI-driven tools to ensure they are used ethically.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7667" y="5558018"/>
            <a:ext cx="4926961" cy="103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194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Access Control and Security: Implement robust access controls to prevent unauthorized access to AI tools.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379025" y="1522991"/>
            <a:ext cx="8518559" cy="11817654"/>
          </a:xfrm>
          <a:custGeom>
            <a:avLst/>
            <a:gdLst/>
            <a:ahLst/>
            <a:cxnLst/>
            <a:rect r="r" b="b" t="t" l="l"/>
            <a:pathLst>
              <a:path h="11817654" w="8518559">
                <a:moveTo>
                  <a:pt x="0" y="0"/>
                </a:moveTo>
                <a:lnTo>
                  <a:pt x="8518559" y="0"/>
                </a:lnTo>
                <a:lnTo>
                  <a:pt x="8518559" y="11817654"/>
                </a:lnTo>
                <a:lnTo>
                  <a:pt x="0" y="11817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881215" y="6309172"/>
            <a:ext cx="4525570" cy="103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194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Transparency: Communicate clearly about how AI tools are being used for penetration testing.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53454" y="4604785"/>
            <a:ext cx="4525570" cy="103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194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Clear Authorization Procedures: Ensure all AI-driven penetration tests are pre-approved.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41523" y="8861316"/>
            <a:ext cx="3620216" cy="728106"/>
            <a:chOff x="0" y="0"/>
            <a:chExt cx="953473" cy="1917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3473" cy="191765"/>
            </a:xfrm>
            <a:custGeom>
              <a:avLst/>
              <a:gdLst/>
              <a:ahLst/>
              <a:cxnLst/>
              <a:rect r="r" b="b" t="t" l="l"/>
              <a:pathLst>
                <a:path h="191765" w="953473">
                  <a:moveTo>
                    <a:pt x="95882" y="0"/>
                  </a:moveTo>
                  <a:lnTo>
                    <a:pt x="857590" y="0"/>
                  </a:lnTo>
                  <a:cubicBezTo>
                    <a:pt x="883020" y="0"/>
                    <a:pt x="907408" y="10102"/>
                    <a:pt x="925389" y="28083"/>
                  </a:cubicBezTo>
                  <a:cubicBezTo>
                    <a:pt x="943371" y="46065"/>
                    <a:pt x="953473" y="70453"/>
                    <a:pt x="953473" y="95882"/>
                  </a:cubicBezTo>
                  <a:lnTo>
                    <a:pt x="953473" y="95882"/>
                  </a:lnTo>
                  <a:cubicBezTo>
                    <a:pt x="953473" y="121312"/>
                    <a:pt x="943371" y="145700"/>
                    <a:pt x="925389" y="163681"/>
                  </a:cubicBezTo>
                  <a:cubicBezTo>
                    <a:pt x="907408" y="181663"/>
                    <a:pt x="883020" y="191765"/>
                    <a:pt x="857590" y="191765"/>
                  </a:cubicBezTo>
                  <a:lnTo>
                    <a:pt x="95882" y="191765"/>
                  </a:lnTo>
                  <a:cubicBezTo>
                    <a:pt x="70453" y="191765"/>
                    <a:pt x="46065" y="181663"/>
                    <a:pt x="28083" y="163681"/>
                  </a:cubicBezTo>
                  <a:cubicBezTo>
                    <a:pt x="10102" y="145700"/>
                    <a:pt x="0" y="121312"/>
                    <a:pt x="0" y="95882"/>
                  </a:cubicBezTo>
                  <a:lnTo>
                    <a:pt x="0" y="95882"/>
                  </a:lnTo>
                  <a:cubicBezTo>
                    <a:pt x="0" y="70453"/>
                    <a:pt x="10102" y="46065"/>
                    <a:pt x="28083" y="28083"/>
                  </a:cubicBezTo>
                  <a:cubicBezTo>
                    <a:pt x="46065" y="10102"/>
                    <a:pt x="70453" y="0"/>
                    <a:pt x="958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53473" cy="229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414969" y="9009316"/>
            <a:ext cx="3273323" cy="38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Sheromiga 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085" y="-159421"/>
            <a:ext cx="10605843" cy="10605843"/>
          </a:xfrm>
          <a:custGeom>
            <a:avLst/>
            <a:gdLst/>
            <a:ahLst/>
            <a:cxnLst/>
            <a:rect r="r" b="b" t="t" l="l"/>
            <a:pathLst>
              <a:path h="10605843" w="10605843">
                <a:moveTo>
                  <a:pt x="0" y="0"/>
                </a:moveTo>
                <a:lnTo>
                  <a:pt x="10605843" y="0"/>
                </a:lnTo>
                <a:lnTo>
                  <a:pt x="10605843" y="10605842"/>
                </a:lnTo>
                <a:lnTo>
                  <a:pt x="0" y="10605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62368"/>
            <a:ext cx="7979904" cy="477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9000" spc="-315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Implications of Failing to Ensure Ethical Use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75319" y="4779621"/>
            <a:ext cx="7583981" cy="1752653"/>
            <a:chOff x="0" y="0"/>
            <a:chExt cx="2418918" cy="5590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18918" cy="559010"/>
            </a:xfrm>
            <a:custGeom>
              <a:avLst/>
              <a:gdLst/>
              <a:ahLst/>
              <a:cxnLst/>
              <a:rect r="r" b="b" t="t" l="l"/>
              <a:pathLst>
                <a:path h="559010" w="2418918">
                  <a:moveTo>
                    <a:pt x="52062" y="0"/>
                  </a:moveTo>
                  <a:lnTo>
                    <a:pt x="2366856" y="0"/>
                  </a:lnTo>
                  <a:cubicBezTo>
                    <a:pt x="2395609" y="0"/>
                    <a:pt x="2418918" y="23309"/>
                    <a:pt x="2418918" y="52062"/>
                  </a:cubicBezTo>
                  <a:lnTo>
                    <a:pt x="2418918" y="506948"/>
                  </a:lnTo>
                  <a:cubicBezTo>
                    <a:pt x="2418918" y="520756"/>
                    <a:pt x="2413433" y="533998"/>
                    <a:pt x="2403669" y="543762"/>
                  </a:cubicBezTo>
                  <a:cubicBezTo>
                    <a:pt x="2393906" y="553525"/>
                    <a:pt x="2380663" y="559010"/>
                    <a:pt x="2366856" y="559010"/>
                  </a:cubicBezTo>
                  <a:lnTo>
                    <a:pt x="52062" y="559010"/>
                  </a:lnTo>
                  <a:cubicBezTo>
                    <a:pt x="23309" y="559010"/>
                    <a:pt x="0" y="535701"/>
                    <a:pt x="0" y="506948"/>
                  </a:cubicBezTo>
                  <a:lnTo>
                    <a:pt x="0" y="52062"/>
                  </a:lnTo>
                  <a:cubicBezTo>
                    <a:pt x="0" y="23309"/>
                    <a:pt x="23309" y="0"/>
                    <a:pt x="520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418918" cy="606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655553" y="6951904"/>
            <a:ext cx="7583981" cy="1598672"/>
            <a:chOff x="0" y="0"/>
            <a:chExt cx="2418918" cy="5098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18918" cy="509898"/>
            </a:xfrm>
            <a:custGeom>
              <a:avLst/>
              <a:gdLst/>
              <a:ahLst/>
              <a:cxnLst/>
              <a:rect r="r" b="b" t="t" l="l"/>
              <a:pathLst>
                <a:path h="509898" w="2418918">
                  <a:moveTo>
                    <a:pt x="52062" y="0"/>
                  </a:moveTo>
                  <a:lnTo>
                    <a:pt x="2366856" y="0"/>
                  </a:lnTo>
                  <a:cubicBezTo>
                    <a:pt x="2395609" y="0"/>
                    <a:pt x="2418918" y="23309"/>
                    <a:pt x="2418918" y="52062"/>
                  </a:cubicBezTo>
                  <a:lnTo>
                    <a:pt x="2418918" y="457836"/>
                  </a:lnTo>
                  <a:cubicBezTo>
                    <a:pt x="2418918" y="486589"/>
                    <a:pt x="2395609" y="509898"/>
                    <a:pt x="2366856" y="509898"/>
                  </a:cubicBezTo>
                  <a:lnTo>
                    <a:pt x="52062" y="509898"/>
                  </a:lnTo>
                  <a:cubicBezTo>
                    <a:pt x="23309" y="509898"/>
                    <a:pt x="0" y="486589"/>
                    <a:pt x="0" y="457836"/>
                  </a:cubicBezTo>
                  <a:lnTo>
                    <a:pt x="0" y="52062"/>
                  </a:lnTo>
                  <a:cubicBezTo>
                    <a:pt x="0" y="23309"/>
                    <a:pt x="23309" y="0"/>
                    <a:pt x="520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418918" cy="557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039365" y="5003710"/>
            <a:ext cx="6855889" cy="121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Loss of Trust: Clients and stakeholders may lose confidence in an organization that fails to control its AI tools.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39365" y="7121192"/>
            <a:ext cx="6855889" cy="121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Unintended Harm: Misuse can lead to significant data breaches, financial loss, and reputational damage.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867418" y="4700079"/>
            <a:ext cx="4897157" cy="7295579"/>
          </a:xfrm>
          <a:custGeom>
            <a:avLst/>
            <a:gdLst/>
            <a:ahLst/>
            <a:cxnLst/>
            <a:rect r="r" b="b" t="t" l="l"/>
            <a:pathLst>
              <a:path h="7295579" w="4897157">
                <a:moveTo>
                  <a:pt x="0" y="0"/>
                </a:moveTo>
                <a:lnTo>
                  <a:pt x="4897157" y="0"/>
                </a:lnTo>
                <a:lnTo>
                  <a:pt x="4897157" y="7295579"/>
                </a:lnTo>
                <a:lnTo>
                  <a:pt x="0" y="7295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675319" y="942126"/>
            <a:ext cx="7583981" cy="1399664"/>
            <a:chOff x="0" y="0"/>
            <a:chExt cx="2418918" cy="4464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18918" cy="446424"/>
            </a:xfrm>
            <a:custGeom>
              <a:avLst/>
              <a:gdLst/>
              <a:ahLst/>
              <a:cxnLst/>
              <a:rect r="r" b="b" t="t" l="l"/>
              <a:pathLst>
                <a:path h="446424" w="2418918">
                  <a:moveTo>
                    <a:pt x="52062" y="0"/>
                  </a:moveTo>
                  <a:lnTo>
                    <a:pt x="2366856" y="0"/>
                  </a:lnTo>
                  <a:cubicBezTo>
                    <a:pt x="2395609" y="0"/>
                    <a:pt x="2418918" y="23309"/>
                    <a:pt x="2418918" y="52062"/>
                  </a:cubicBezTo>
                  <a:lnTo>
                    <a:pt x="2418918" y="394362"/>
                  </a:lnTo>
                  <a:cubicBezTo>
                    <a:pt x="2418918" y="423115"/>
                    <a:pt x="2395609" y="446424"/>
                    <a:pt x="2366856" y="446424"/>
                  </a:cubicBezTo>
                  <a:lnTo>
                    <a:pt x="52062" y="446424"/>
                  </a:lnTo>
                  <a:cubicBezTo>
                    <a:pt x="38254" y="446424"/>
                    <a:pt x="25012" y="440939"/>
                    <a:pt x="15249" y="431175"/>
                  </a:cubicBezTo>
                  <a:cubicBezTo>
                    <a:pt x="5485" y="421412"/>
                    <a:pt x="0" y="408170"/>
                    <a:pt x="0" y="394362"/>
                  </a:cubicBezTo>
                  <a:lnTo>
                    <a:pt x="0" y="52062"/>
                  </a:lnTo>
                  <a:cubicBezTo>
                    <a:pt x="0" y="23309"/>
                    <a:pt x="23309" y="0"/>
                    <a:pt x="520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418918" cy="494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019599" y="1222833"/>
            <a:ext cx="6855889" cy="804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Increased Cyberattack Risks: Misused AI can result in large-scale, sophisticated cyberattacks.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675319" y="2760890"/>
            <a:ext cx="7583981" cy="1599632"/>
            <a:chOff x="0" y="0"/>
            <a:chExt cx="2418918" cy="5102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18918" cy="510204"/>
            </a:xfrm>
            <a:custGeom>
              <a:avLst/>
              <a:gdLst/>
              <a:ahLst/>
              <a:cxnLst/>
              <a:rect r="r" b="b" t="t" l="l"/>
              <a:pathLst>
                <a:path h="510204" w="2418918">
                  <a:moveTo>
                    <a:pt x="52062" y="0"/>
                  </a:moveTo>
                  <a:lnTo>
                    <a:pt x="2366856" y="0"/>
                  </a:lnTo>
                  <a:cubicBezTo>
                    <a:pt x="2395609" y="0"/>
                    <a:pt x="2418918" y="23309"/>
                    <a:pt x="2418918" y="52062"/>
                  </a:cubicBezTo>
                  <a:lnTo>
                    <a:pt x="2418918" y="458142"/>
                  </a:lnTo>
                  <a:cubicBezTo>
                    <a:pt x="2418918" y="486895"/>
                    <a:pt x="2395609" y="510204"/>
                    <a:pt x="2366856" y="510204"/>
                  </a:cubicBezTo>
                  <a:lnTo>
                    <a:pt x="52062" y="510204"/>
                  </a:lnTo>
                  <a:cubicBezTo>
                    <a:pt x="38254" y="510204"/>
                    <a:pt x="25012" y="504719"/>
                    <a:pt x="15249" y="494955"/>
                  </a:cubicBezTo>
                  <a:cubicBezTo>
                    <a:pt x="5485" y="485192"/>
                    <a:pt x="0" y="471950"/>
                    <a:pt x="0" y="458142"/>
                  </a:cubicBezTo>
                  <a:lnTo>
                    <a:pt x="0" y="52062"/>
                  </a:lnTo>
                  <a:cubicBezTo>
                    <a:pt x="0" y="23309"/>
                    <a:pt x="23309" y="0"/>
                    <a:pt x="520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418918" cy="557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039365" y="2930657"/>
            <a:ext cx="6855889" cy="121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Legal and Regulatory Consequences: Organizations may face legal action for negligence in safeguarding AI tools.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804592" y="8705118"/>
            <a:ext cx="3620216" cy="728106"/>
            <a:chOff x="0" y="0"/>
            <a:chExt cx="953473" cy="1917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53473" cy="191765"/>
            </a:xfrm>
            <a:custGeom>
              <a:avLst/>
              <a:gdLst/>
              <a:ahLst/>
              <a:cxnLst/>
              <a:rect r="r" b="b" t="t" l="l"/>
              <a:pathLst>
                <a:path h="191765" w="953473">
                  <a:moveTo>
                    <a:pt x="95882" y="0"/>
                  </a:moveTo>
                  <a:lnTo>
                    <a:pt x="857590" y="0"/>
                  </a:lnTo>
                  <a:cubicBezTo>
                    <a:pt x="883020" y="0"/>
                    <a:pt x="907408" y="10102"/>
                    <a:pt x="925389" y="28083"/>
                  </a:cubicBezTo>
                  <a:cubicBezTo>
                    <a:pt x="943371" y="46065"/>
                    <a:pt x="953473" y="70453"/>
                    <a:pt x="953473" y="95882"/>
                  </a:cubicBezTo>
                  <a:lnTo>
                    <a:pt x="953473" y="95882"/>
                  </a:lnTo>
                  <a:cubicBezTo>
                    <a:pt x="953473" y="121312"/>
                    <a:pt x="943371" y="145700"/>
                    <a:pt x="925389" y="163681"/>
                  </a:cubicBezTo>
                  <a:cubicBezTo>
                    <a:pt x="907408" y="181663"/>
                    <a:pt x="883020" y="191765"/>
                    <a:pt x="857590" y="191765"/>
                  </a:cubicBezTo>
                  <a:lnTo>
                    <a:pt x="95882" y="191765"/>
                  </a:lnTo>
                  <a:cubicBezTo>
                    <a:pt x="70453" y="191765"/>
                    <a:pt x="46065" y="181663"/>
                    <a:pt x="28083" y="163681"/>
                  </a:cubicBezTo>
                  <a:cubicBezTo>
                    <a:pt x="10102" y="145700"/>
                    <a:pt x="0" y="121312"/>
                    <a:pt x="0" y="95882"/>
                  </a:cubicBezTo>
                  <a:lnTo>
                    <a:pt x="0" y="95882"/>
                  </a:lnTo>
                  <a:cubicBezTo>
                    <a:pt x="0" y="70453"/>
                    <a:pt x="10102" y="46065"/>
                    <a:pt x="28083" y="28083"/>
                  </a:cubicBezTo>
                  <a:cubicBezTo>
                    <a:pt x="46065" y="10102"/>
                    <a:pt x="70453" y="0"/>
                    <a:pt x="958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53473" cy="229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985977" y="8864293"/>
            <a:ext cx="3273323" cy="38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Sheromiga 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21228" y="3786466"/>
            <a:ext cx="6888422" cy="6727692"/>
          </a:xfrm>
          <a:custGeom>
            <a:avLst/>
            <a:gdLst/>
            <a:ahLst/>
            <a:cxnLst/>
            <a:rect r="r" b="b" t="t" l="l"/>
            <a:pathLst>
              <a:path h="6727692" w="6888422">
                <a:moveTo>
                  <a:pt x="0" y="0"/>
                </a:moveTo>
                <a:lnTo>
                  <a:pt x="6888422" y="0"/>
                </a:lnTo>
                <a:lnTo>
                  <a:pt x="6888422" y="6727692"/>
                </a:lnTo>
                <a:lnTo>
                  <a:pt x="0" y="6727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040" y="8273640"/>
            <a:ext cx="1969321" cy="1969321"/>
          </a:xfrm>
          <a:custGeom>
            <a:avLst/>
            <a:gdLst/>
            <a:ahLst/>
            <a:cxnLst/>
            <a:rect r="r" b="b" t="t" l="l"/>
            <a:pathLst>
              <a:path h="1969321" w="1969321">
                <a:moveTo>
                  <a:pt x="0" y="0"/>
                </a:moveTo>
                <a:lnTo>
                  <a:pt x="1969320" y="0"/>
                </a:lnTo>
                <a:lnTo>
                  <a:pt x="1969320" y="1969320"/>
                </a:lnTo>
                <a:lnTo>
                  <a:pt x="0" y="1969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61088" y="9258300"/>
            <a:ext cx="2676316" cy="655014"/>
            <a:chOff x="0" y="0"/>
            <a:chExt cx="853614" cy="208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3614" cy="208917"/>
            </a:xfrm>
            <a:custGeom>
              <a:avLst/>
              <a:gdLst/>
              <a:ahLst/>
              <a:cxnLst/>
              <a:rect r="r" b="b" t="t" l="l"/>
              <a:pathLst>
                <a:path h="208917" w="853614">
                  <a:moveTo>
                    <a:pt x="104459" y="0"/>
                  </a:moveTo>
                  <a:lnTo>
                    <a:pt x="749155" y="0"/>
                  </a:lnTo>
                  <a:cubicBezTo>
                    <a:pt x="806846" y="0"/>
                    <a:pt x="853614" y="46768"/>
                    <a:pt x="853614" y="104459"/>
                  </a:cubicBezTo>
                  <a:lnTo>
                    <a:pt x="853614" y="104459"/>
                  </a:lnTo>
                  <a:cubicBezTo>
                    <a:pt x="853614" y="132163"/>
                    <a:pt x="842608" y="158732"/>
                    <a:pt x="823018" y="178322"/>
                  </a:cubicBezTo>
                  <a:cubicBezTo>
                    <a:pt x="803429" y="197912"/>
                    <a:pt x="776859" y="208917"/>
                    <a:pt x="749155" y="208917"/>
                  </a:cubicBezTo>
                  <a:lnTo>
                    <a:pt x="104459" y="208917"/>
                  </a:lnTo>
                  <a:cubicBezTo>
                    <a:pt x="76754" y="208917"/>
                    <a:pt x="50185" y="197912"/>
                    <a:pt x="30595" y="178322"/>
                  </a:cubicBezTo>
                  <a:cubicBezTo>
                    <a:pt x="11005" y="158732"/>
                    <a:pt x="0" y="132163"/>
                    <a:pt x="0" y="104459"/>
                  </a:cubicBezTo>
                  <a:lnTo>
                    <a:pt x="0" y="104459"/>
                  </a:lnTo>
                  <a:cubicBezTo>
                    <a:pt x="0" y="76754"/>
                    <a:pt x="11005" y="50185"/>
                    <a:pt x="30595" y="30595"/>
                  </a:cubicBezTo>
                  <a:cubicBezTo>
                    <a:pt x="50185" y="11005"/>
                    <a:pt x="76754" y="0"/>
                    <a:pt x="104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53614" cy="2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4458" y="449778"/>
            <a:ext cx="11000981" cy="3482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7"/>
              </a:lnSpc>
            </a:pPr>
            <a:r>
              <a:rPr lang="en-US" sz="12921" spc="-452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Privacy and Consent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57503" y="9367367"/>
            <a:ext cx="228348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Nurandhi J A 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71737" y="568012"/>
            <a:ext cx="8827454" cy="114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0"/>
              </a:lnSpc>
            </a:pPr>
            <a:r>
              <a:rPr lang="en-US" sz="8184" spc="-286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Privacy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5251" y="4073928"/>
            <a:ext cx="3258992" cy="35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09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Interaction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47001"/>
            <a:ext cx="8036807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Collection of sensitive user data (PII, business secrets).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Analyzing data patterns to uncover weaknesses.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-514350" y="9883238"/>
            <a:ext cx="21040117" cy="3086100"/>
            <a:chOff x="0" y="0"/>
            <a:chExt cx="554143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41430" cy="812800"/>
            </a:xfrm>
            <a:custGeom>
              <a:avLst/>
              <a:gdLst/>
              <a:ahLst/>
              <a:cxnLst/>
              <a:rect r="r" b="b" t="t" l="l"/>
              <a:pathLst>
                <a:path h="812800" w="554143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155526" y="806070"/>
            <a:ext cx="8518559" cy="11817654"/>
          </a:xfrm>
          <a:custGeom>
            <a:avLst/>
            <a:gdLst/>
            <a:ahLst/>
            <a:cxnLst/>
            <a:rect r="r" b="b" t="t" l="l"/>
            <a:pathLst>
              <a:path h="11817654" w="8518559">
                <a:moveTo>
                  <a:pt x="0" y="0"/>
                </a:moveTo>
                <a:lnTo>
                  <a:pt x="8518559" y="0"/>
                </a:lnTo>
                <a:lnTo>
                  <a:pt x="8518559" y="11817654"/>
                </a:lnTo>
                <a:lnTo>
                  <a:pt x="0" y="11817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31605" y="2248840"/>
            <a:ext cx="8472263" cy="1320262"/>
            <a:chOff x="0" y="0"/>
            <a:chExt cx="2702236" cy="4210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2236" cy="421099"/>
            </a:xfrm>
            <a:custGeom>
              <a:avLst/>
              <a:gdLst/>
              <a:ahLst/>
              <a:cxnLst/>
              <a:rect r="r" b="b" t="t" l="l"/>
              <a:pathLst>
                <a:path h="421099" w="2702236">
                  <a:moveTo>
                    <a:pt x="46604" y="0"/>
                  </a:moveTo>
                  <a:lnTo>
                    <a:pt x="2655632" y="0"/>
                  </a:lnTo>
                  <a:cubicBezTo>
                    <a:pt x="2667993" y="0"/>
                    <a:pt x="2679846" y="4910"/>
                    <a:pt x="2688586" y="13650"/>
                  </a:cubicBezTo>
                  <a:cubicBezTo>
                    <a:pt x="2697326" y="22390"/>
                    <a:pt x="2702236" y="34244"/>
                    <a:pt x="2702236" y="46604"/>
                  </a:cubicBezTo>
                  <a:lnTo>
                    <a:pt x="2702236" y="374495"/>
                  </a:lnTo>
                  <a:cubicBezTo>
                    <a:pt x="2702236" y="400234"/>
                    <a:pt x="2681371" y="421099"/>
                    <a:pt x="2655632" y="421099"/>
                  </a:cubicBezTo>
                  <a:lnTo>
                    <a:pt x="46604" y="421099"/>
                  </a:lnTo>
                  <a:cubicBezTo>
                    <a:pt x="34244" y="421099"/>
                    <a:pt x="22390" y="416189"/>
                    <a:pt x="13650" y="407449"/>
                  </a:cubicBezTo>
                  <a:cubicBezTo>
                    <a:pt x="4910" y="398709"/>
                    <a:pt x="0" y="386855"/>
                    <a:pt x="0" y="374495"/>
                  </a:cubicBezTo>
                  <a:lnTo>
                    <a:pt x="0" y="46604"/>
                  </a:lnTo>
                  <a:cubicBezTo>
                    <a:pt x="0" y="34244"/>
                    <a:pt x="4910" y="22390"/>
                    <a:pt x="13650" y="13650"/>
                  </a:cubicBezTo>
                  <a:cubicBezTo>
                    <a:pt x="22390" y="4910"/>
                    <a:pt x="34244" y="0"/>
                    <a:pt x="466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702236" cy="468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67061" y="2490507"/>
            <a:ext cx="741076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AI-driven penetration testing utilizes algorithms to simulate cyber-attacks and identify vulnerabilities.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71737" y="3929169"/>
            <a:ext cx="8472263" cy="2542889"/>
            <a:chOff x="0" y="0"/>
            <a:chExt cx="2702236" cy="8110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02236" cy="811057"/>
            </a:xfrm>
            <a:custGeom>
              <a:avLst/>
              <a:gdLst/>
              <a:ahLst/>
              <a:cxnLst/>
              <a:rect r="r" b="b" t="t" l="l"/>
              <a:pathLst>
                <a:path h="811057" w="2702236">
                  <a:moveTo>
                    <a:pt x="46604" y="0"/>
                  </a:moveTo>
                  <a:lnTo>
                    <a:pt x="2655632" y="0"/>
                  </a:lnTo>
                  <a:cubicBezTo>
                    <a:pt x="2667993" y="0"/>
                    <a:pt x="2679846" y="4910"/>
                    <a:pt x="2688586" y="13650"/>
                  </a:cubicBezTo>
                  <a:cubicBezTo>
                    <a:pt x="2697326" y="22390"/>
                    <a:pt x="2702236" y="34244"/>
                    <a:pt x="2702236" y="46604"/>
                  </a:cubicBezTo>
                  <a:lnTo>
                    <a:pt x="2702236" y="764453"/>
                  </a:lnTo>
                  <a:cubicBezTo>
                    <a:pt x="2702236" y="790192"/>
                    <a:pt x="2681371" y="811057"/>
                    <a:pt x="2655632" y="811057"/>
                  </a:cubicBezTo>
                  <a:lnTo>
                    <a:pt x="46604" y="811057"/>
                  </a:lnTo>
                  <a:cubicBezTo>
                    <a:pt x="34244" y="811057"/>
                    <a:pt x="22390" y="806147"/>
                    <a:pt x="13650" y="797407"/>
                  </a:cubicBezTo>
                  <a:cubicBezTo>
                    <a:pt x="4910" y="788667"/>
                    <a:pt x="0" y="776813"/>
                    <a:pt x="0" y="764453"/>
                  </a:cubicBezTo>
                  <a:lnTo>
                    <a:pt x="0" y="46604"/>
                  </a:lnTo>
                  <a:cubicBezTo>
                    <a:pt x="0" y="34244"/>
                    <a:pt x="4910" y="22390"/>
                    <a:pt x="13650" y="13650"/>
                  </a:cubicBezTo>
                  <a:cubicBezTo>
                    <a:pt x="22390" y="4910"/>
                    <a:pt x="34244" y="0"/>
                    <a:pt x="466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702236" cy="858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35251" y="6998406"/>
            <a:ext cx="3258992" cy="35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09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Privacy Risks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7061" y="7668895"/>
            <a:ext cx="8036807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Potential exposure of sensitive information.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Legal implications if data is mishandled.</a:t>
            </a:r>
          </a:p>
          <a:p>
            <a:pPr algn="l">
              <a:lnSpc>
                <a:spcPts val="3219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671737" y="6834009"/>
            <a:ext cx="8472263" cy="2254995"/>
            <a:chOff x="0" y="0"/>
            <a:chExt cx="2702236" cy="7192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02236" cy="719233"/>
            </a:xfrm>
            <a:custGeom>
              <a:avLst/>
              <a:gdLst/>
              <a:ahLst/>
              <a:cxnLst/>
              <a:rect r="r" b="b" t="t" l="l"/>
              <a:pathLst>
                <a:path h="719233" w="2702236">
                  <a:moveTo>
                    <a:pt x="46604" y="0"/>
                  </a:moveTo>
                  <a:lnTo>
                    <a:pt x="2655632" y="0"/>
                  </a:lnTo>
                  <a:cubicBezTo>
                    <a:pt x="2667993" y="0"/>
                    <a:pt x="2679846" y="4910"/>
                    <a:pt x="2688586" y="13650"/>
                  </a:cubicBezTo>
                  <a:cubicBezTo>
                    <a:pt x="2697326" y="22390"/>
                    <a:pt x="2702236" y="34244"/>
                    <a:pt x="2702236" y="46604"/>
                  </a:cubicBezTo>
                  <a:lnTo>
                    <a:pt x="2702236" y="672629"/>
                  </a:lnTo>
                  <a:cubicBezTo>
                    <a:pt x="2702236" y="698368"/>
                    <a:pt x="2681371" y="719233"/>
                    <a:pt x="2655632" y="719233"/>
                  </a:cubicBezTo>
                  <a:lnTo>
                    <a:pt x="46604" y="719233"/>
                  </a:lnTo>
                  <a:cubicBezTo>
                    <a:pt x="34244" y="719233"/>
                    <a:pt x="22390" y="714323"/>
                    <a:pt x="13650" y="705583"/>
                  </a:cubicBezTo>
                  <a:cubicBezTo>
                    <a:pt x="4910" y="696843"/>
                    <a:pt x="0" y="684989"/>
                    <a:pt x="0" y="672629"/>
                  </a:cubicBezTo>
                  <a:lnTo>
                    <a:pt x="0" y="46604"/>
                  </a:lnTo>
                  <a:cubicBezTo>
                    <a:pt x="0" y="34244"/>
                    <a:pt x="4910" y="22390"/>
                    <a:pt x="13650" y="13650"/>
                  </a:cubicBezTo>
                  <a:cubicBezTo>
                    <a:pt x="22390" y="4910"/>
                    <a:pt x="34244" y="0"/>
                    <a:pt x="466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702236" cy="766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005709" y="9039860"/>
            <a:ext cx="228348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Nurandhi J A 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809294" y="8930793"/>
            <a:ext cx="2676316" cy="655014"/>
            <a:chOff x="0" y="0"/>
            <a:chExt cx="853614" cy="20891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53614" cy="208917"/>
            </a:xfrm>
            <a:custGeom>
              <a:avLst/>
              <a:gdLst/>
              <a:ahLst/>
              <a:cxnLst/>
              <a:rect r="r" b="b" t="t" l="l"/>
              <a:pathLst>
                <a:path h="208917" w="853614">
                  <a:moveTo>
                    <a:pt x="104459" y="0"/>
                  </a:moveTo>
                  <a:lnTo>
                    <a:pt x="749155" y="0"/>
                  </a:lnTo>
                  <a:cubicBezTo>
                    <a:pt x="806846" y="0"/>
                    <a:pt x="853614" y="46768"/>
                    <a:pt x="853614" y="104459"/>
                  </a:cubicBezTo>
                  <a:lnTo>
                    <a:pt x="853614" y="104459"/>
                  </a:lnTo>
                  <a:cubicBezTo>
                    <a:pt x="853614" y="132163"/>
                    <a:pt x="842608" y="158732"/>
                    <a:pt x="823018" y="178322"/>
                  </a:cubicBezTo>
                  <a:cubicBezTo>
                    <a:pt x="803429" y="197912"/>
                    <a:pt x="776859" y="208917"/>
                    <a:pt x="749155" y="208917"/>
                  </a:cubicBezTo>
                  <a:lnTo>
                    <a:pt x="104459" y="208917"/>
                  </a:lnTo>
                  <a:cubicBezTo>
                    <a:pt x="76754" y="208917"/>
                    <a:pt x="50185" y="197912"/>
                    <a:pt x="30595" y="178322"/>
                  </a:cubicBezTo>
                  <a:cubicBezTo>
                    <a:pt x="11005" y="158732"/>
                    <a:pt x="0" y="132163"/>
                    <a:pt x="0" y="104459"/>
                  </a:cubicBezTo>
                  <a:lnTo>
                    <a:pt x="0" y="104459"/>
                  </a:lnTo>
                  <a:cubicBezTo>
                    <a:pt x="0" y="76754"/>
                    <a:pt x="11005" y="50185"/>
                    <a:pt x="30595" y="30595"/>
                  </a:cubicBezTo>
                  <a:cubicBezTo>
                    <a:pt x="50185" y="11005"/>
                    <a:pt x="76754" y="0"/>
                    <a:pt x="1044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53614" cy="256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233685" y="-7021"/>
            <a:ext cx="19060169" cy="10605843"/>
            <a:chOff x="0" y="0"/>
            <a:chExt cx="25413559" cy="1414112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DAGS_iRzaMw</dc:identifier>
  <dcterms:modified xsi:type="dcterms:W3CDTF">2011-08-01T06:04:30Z</dcterms:modified>
  <cp:revision>1</cp:revision>
  <dc:title>Black and White Modern Artificial Intelligence Presentation</dc:title>
</cp:coreProperties>
</file>